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08" r:id="rId3"/>
    <p:sldId id="257" r:id="rId4"/>
    <p:sldId id="309" r:id="rId5"/>
    <p:sldId id="265" r:id="rId6"/>
    <p:sldId id="266" r:id="rId7"/>
    <p:sldId id="296" r:id="rId8"/>
    <p:sldId id="297" r:id="rId9"/>
    <p:sldId id="298" r:id="rId10"/>
    <p:sldId id="304" r:id="rId11"/>
    <p:sldId id="303" r:id="rId12"/>
    <p:sldId id="302" r:id="rId13"/>
    <p:sldId id="305" r:id="rId14"/>
    <p:sldId id="267" r:id="rId15"/>
    <p:sldId id="285" r:id="rId16"/>
    <p:sldId id="286" r:id="rId17"/>
    <p:sldId id="287" r:id="rId18"/>
    <p:sldId id="289" r:id="rId19"/>
    <p:sldId id="310" r:id="rId20"/>
    <p:sldId id="295"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696363"/>
                </a:solidFill>
                <a:latin typeface="Arial"/>
                <a:cs typeface="Arial"/>
              </a:defRPr>
            </a:lvl1pPr>
          </a:lstStyle>
          <a:p>
            <a:pPr marL="12700">
              <a:lnSpc>
                <a:spcPts val="1650"/>
              </a:lnSpc>
            </a:pPr>
            <a:r>
              <a:rPr dirty="0"/>
              <a:t>Sunil</a:t>
            </a:r>
            <a:r>
              <a:rPr spc="-95" dirty="0"/>
              <a:t> </a:t>
            </a:r>
            <a:r>
              <a:rPr dirty="0"/>
              <a:t>Kumar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6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696363"/>
                </a:solidFill>
                <a:latin typeface="Arial"/>
                <a:cs typeface="Arial"/>
              </a:defRPr>
            </a:lvl1pPr>
          </a:lstStyle>
          <a:p>
            <a:pPr marL="12700">
              <a:lnSpc>
                <a:spcPts val="1650"/>
              </a:lnSpc>
            </a:pPr>
            <a:r>
              <a:rPr dirty="0"/>
              <a:t>Sunil</a:t>
            </a:r>
            <a:r>
              <a:rPr spc="-95" dirty="0"/>
              <a:t> </a:t>
            </a:r>
            <a:r>
              <a:rPr dirty="0"/>
              <a:t>Kumar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696363"/>
                </a:solidFill>
                <a:latin typeface="Arial"/>
                <a:cs typeface="Arial"/>
              </a:defRPr>
            </a:lvl1pPr>
          </a:lstStyle>
          <a:p>
            <a:pPr marL="12700">
              <a:lnSpc>
                <a:spcPts val="1650"/>
              </a:lnSpc>
            </a:pPr>
            <a:r>
              <a:rPr dirty="0"/>
              <a:t>Sunil</a:t>
            </a:r>
            <a:r>
              <a:rPr spc="-95" dirty="0"/>
              <a:t> </a:t>
            </a:r>
            <a:r>
              <a:rPr dirty="0"/>
              <a:t>Kumar</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696363"/>
                </a:solidFill>
                <a:latin typeface="Arial"/>
                <a:cs typeface="Arial"/>
              </a:defRPr>
            </a:lvl1pPr>
          </a:lstStyle>
          <a:p>
            <a:pPr marL="12700">
              <a:lnSpc>
                <a:spcPts val="1650"/>
              </a:lnSpc>
            </a:pPr>
            <a:r>
              <a:rPr dirty="0"/>
              <a:t>Sunil</a:t>
            </a:r>
            <a:r>
              <a:rPr spc="-95" dirty="0"/>
              <a:t> </a:t>
            </a:r>
            <a:r>
              <a:rPr dirty="0"/>
              <a:t>Kumar</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rgbClr val="696363"/>
                </a:solidFill>
                <a:latin typeface="Arial"/>
                <a:cs typeface="Arial"/>
              </a:defRPr>
            </a:lvl1pPr>
          </a:lstStyle>
          <a:p>
            <a:pPr marL="12700">
              <a:lnSpc>
                <a:spcPts val="1650"/>
              </a:lnSpc>
            </a:pPr>
            <a:r>
              <a:rPr dirty="0"/>
              <a:t>Sunil</a:t>
            </a:r>
            <a:r>
              <a:rPr spc="-95" dirty="0"/>
              <a:t> </a:t>
            </a:r>
            <a:r>
              <a:rPr dirty="0"/>
              <a:t>Kumar</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47217" y="196672"/>
            <a:ext cx="6607175" cy="635000"/>
          </a:xfrm>
          <a:prstGeom prst="rect">
            <a:avLst/>
          </a:prstGeom>
        </p:spPr>
        <p:txBody>
          <a:bodyPr wrap="square" lIns="0" tIns="0" rIns="0" bIns="0">
            <a:spAutoFit/>
          </a:bodyPr>
          <a:lstStyle>
            <a:lvl1pPr>
              <a:defRPr sz="4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383540" y="1149451"/>
            <a:ext cx="8362950" cy="4598670"/>
          </a:xfrm>
          <a:prstGeom prst="rect">
            <a:avLst/>
          </a:prstGeom>
        </p:spPr>
        <p:txBody>
          <a:bodyPr wrap="square" lIns="0" tIns="0" rIns="0" bIns="0">
            <a:spAutoFit/>
          </a:bodyPr>
          <a:lstStyle>
            <a:lvl1pPr>
              <a:defRPr sz="26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959222" y="6323303"/>
            <a:ext cx="993139" cy="224790"/>
          </a:xfrm>
          <a:prstGeom prst="rect">
            <a:avLst/>
          </a:prstGeom>
        </p:spPr>
        <p:txBody>
          <a:bodyPr wrap="square" lIns="0" tIns="0" rIns="0" bIns="0">
            <a:spAutoFit/>
          </a:bodyPr>
          <a:lstStyle>
            <a:lvl1pPr>
              <a:defRPr sz="1400" b="0" i="0">
                <a:solidFill>
                  <a:srgbClr val="696363"/>
                </a:solidFill>
                <a:latin typeface="Arial"/>
                <a:cs typeface="Arial"/>
              </a:defRPr>
            </a:lvl1pPr>
          </a:lstStyle>
          <a:p>
            <a:pPr marL="12700">
              <a:lnSpc>
                <a:spcPts val="1650"/>
              </a:lnSpc>
            </a:pPr>
            <a:r>
              <a:rPr dirty="0"/>
              <a:t>Sunil</a:t>
            </a:r>
            <a:r>
              <a:rPr spc="-95" dirty="0"/>
              <a:t> </a:t>
            </a:r>
            <a:r>
              <a:rPr dirty="0"/>
              <a:t>Kumar</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9/1/2021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5.xml"/><Relationship Id="rId5" Type="http://schemas.openxmlformats.org/officeDocument/2006/relationships/image" Target="../media/image121.png"/><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questionpro.com/blog/non-probability-sampling/" TargetMode="External"/><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5.xml"/><Relationship Id="rId4" Type="http://schemas.openxmlformats.org/officeDocument/2006/relationships/image" Target="../media/image1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47" Type="http://schemas.openxmlformats.org/officeDocument/2006/relationships/image" Target="../media/image69.png"/><Relationship Id="rId50" Type="http://schemas.openxmlformats.org/officeDocument/2006/relationships/image" Target="../media/image72.png"/><Relationship Id="rId55" Type="http://schemas.openxmlformats.org/officeDocument/2006/relationships/image" Target="../media/image77.png"/><Relationship Id="rId63" Type="http://schemas.openxmlformats.org/officeDocument/2006/relationships/image" Target="../media/image85.png"/><Relationship Id="rId68" Type="http://schemas.openxmlformats.org/officeDocument/2006/relationships/image" Target="../media/image90.png"/><Relationship Id="rId7" Type="http://schemas.openxmlformats.org/officeDocument/2006/relationships/image" Target="../media/image29.png"/><Relationship Id="rId71" Type="http://schemas.openxmlformats.org/officeDocument/2006/relationships/image" Target="../media/image93.png"/><Relationship Id="rId2" Type="http://schemas.openxmlformats.org/officeDocument/2006/relationships/image" Target="../media/image24.png"/><Relationship Id="rId16" Type="http://schemas.openxmlformats.org/officeDocument/2006/relationships/image" Target="../media/image38.png"/><Relationship Id="rId29" Type="http://schemas.openxmlformats.org/officeDocument/2006/relationships/image" Target="../media/image51.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45" Type="http://schemas.openxmlformats.org/officeDocument/2006/relationships/image" Target="../media/image67.png"/><Relationship Id="rId53" Type="http://schemas.openxmlformats.org/officeDocument/2006/relationships/image" Target="../media/image75.png"/><Relationship Id="rId58" Type="http://schemas.openxmlformats.org/officeDocument/2006/relationships/image" Target="../media/image80.png"/><Relationship Id="rId66" Type="http://schemas.openxmlformats.org/officeDocument/2006/relationships/image" Target="../media/image88.png"/><Relationship Id="rId74" Type="http://schemas.openxmlformats.org/officeDocument/2006/relationships/image" Target="../media/image9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49" Type="http://schemas.openxmlformats.org/officeDocument/2006/relationships/image" Target="../media/image71.png"/><Relationship Id="rId57" Type="http://schemas.openxmlformats.org/officeDocument/2006/relationships/image" Target="../media/image79.png"/><Relationship Id="rId61" Type="http://schemas.openxmlformats.org/officeDocument/2006/relationships/image" Target="../media/image83.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4" Type="http://schemas.openxmlformats.org/officeDocument/2006/relationships/image" Target="../media/image66.png"/><Relationship Id="rId52" Type="http://schemas.openxmlformats.org/officeDocument/2006/relationships/image" Target="../media/image74.png"/><Relationship Id="rId60" Type="http://schemas.openxmlformats.org/officeDocument/2006/relationships/image" Target="../media/image82.png"/><Relationship Id="rId65" Type="http://schemas.openxmlformats.org/officeDocument/2006/relationships/image" Target="../media/image87.png"/><Relationship Id="rId73" Type="http://schemas.openxmlformats.org/officeDocument/2006/relationships/image" Target="../media/image95.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48" Type="http://schemas.openxmlformats.org/officeDocument/2006/relationships/image" Target="../media/image70.png"/><Relationship Id="rId56" Type="http://schemas.openxmlformats.org/officeDocument/2006/relationships/image" Target="../media/image78.png"/><Relationship Id="rId64" Type="http://schemas.openxmlformats.org/officeDocument/2006/relationships/image" Target="../media/image86.png"/><Relationship Id="rId69" Type="http://schemas.openxmlformats.org/officeDocument/2006/relationships/image" Target="../media/image91.png"/><Relationship Id="rId8" Type="http://schemas.openxmlformats.org/officeDocument/2006/relationships/image" Target="../media/image30.png"/><Relationship Id="rId51" Type="http://schemas.openxmlformats.org/officeDocument/2006/relationships/image" Target="../media/image73.png"/><Relationship Id="rId72" Type="http://schemas.openxmlformats.org/officeDocument/2006/relationships/image" Target="../media/image94.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46" Type="http://schemas.openxmlformats.org/officeDocument/2006/relationships/image" Target="../media/image68.png"/><Relationship Id="rId59" Type="http://schemas.openxmlformats.org/officeDocument/2006/relationships/image" Target="../media/image81.png"/><Relationship Id="rId67" Type="http://schemas.openxmlformats.org/officeDocument/2006/relationships/image" Target="../media/image89.png"/><Relationship Id="rId20" Type="http://schemas.openxmlformats.org/officeDocument/2006/relationships/image" Target="../media/image42.png"/><Relationship Id="rId41" Type="http://schemas.openxmlformats.org/officeDocument/2006/relationships/image" Target="../media/image63.png"/><Relationship Id="rId54" Type="http://schemas.openxmlformats.org/officeDocument/2006/relationships/image" Target="../media/image76.png"/><Relationship Id="rId62" Type="http://schemas.openxmlformats.org/officeDocument/2006/relationships/image" Target="../media/image84.png"/><Relationship Id="rId70" Type="http://schemas.openxmlformats.org/officeDocument/2006/relationships/image" Target="../media/image92.png"/><Relationship Id="rId75"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jpe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DESIGN</a:t>
            </a:r>
            <a:endParaRPr lang="en-US" dirty="0"/>
          </a:p>
        </p:txBody>
      </p:sp>
      <p:sp>
        <p:nvSpPr>
          <p:cNvPr id="3" name="Text Placeholder 2"/>
          <p:cNvSpPr>
            <a:spLocks noGrp="1"/>
          </p:cNvSpPr>
          <p:nvPr>
            <p:ph type="body" idx="1"/>
          </p:nvPr>
        </p:nvSpPr>
        <p:spPr>
          <a:xfrm>
            <a:off x="383540" y="1149451"/>
            <a:ext cx="8362950" cy="2400657"/>
          </a:xfrm>
        </p:spPr>
        <p:txBody>
          <a:bodyPr/>
          <a:lstStyle/>
          <a:p>
            <a:r>
              <a:rPr lang="en-US" dirty="0" smtClean="0"/>
              <a:t>Sampling design  is a design, or a working plan, that specifies the population frame, sample size, sample selection, and estimation method in detail. Objective of the sampling design is to know the characteristic of the population. A sample design is a </a:t>
            </a:r>
            <a:r>
              <a:rPr lang="en-US" dirty="0" err="1" smtClean="0"/>
              <a:t>definit</a:t>
            </a:r>
            <a:r>
              <a:rPr lang="en-US" dirty="0" smtClean="0"/>
              <a:t> plan for obtaining a sample from a given population.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Stratified sampling</a:t>
            </a:r>
            <a:endParaRPr lang="en-US" dirty="0"/>
          </a:p>
        </p:txBody>
      </p:sp>
      <p:sp>
        <p:nvSpPr>
          <p:cNvPr id="3" name="Text Placeholder 2"/>
          <p:cNvSpPr>
            <a:spLocks noGrp="1"/>
          </p:cNvSpPr>
          <p:nvPr>
            <p:ph type="body" idx="1"/>
          </p:nvPr>
        </p:nvSpPr>
        <p:spPr>
          <a:xfrm>
            <a:off x="383540" y="1149451"/>
            <a:ext cx="8362950" cy="3600986"/>
          </a:xfrm>
        </p:spPr>
        <p:txBody>
          <a:bodyPr/>
          <a:lstStyle/>
          <a:p>
            <a:r>
              <a:rPr lang="en-US" dirty="0" smtClean="0"/>
              <a:t>If a population from which a sample is to be drawn does not constitute a homogeneous </a:t>
            </a:r>
            <a:r>
              <a:rPr lang="en-US" dirty="0" err="1" smtClean="0"/>
              <a:t>group,stratified</a:t>
            </a:r>
            <a:r>
              <a:rPr lang="en-US" dirty="0" smtClean="0"/>
              <a:t> sampling technique is </a:t>
            </a:r>
            <a:r>
              <a:rPr lang="en-US" dirty="0" err="1" smtClean="0"/>
              <a:t>genarally</a:t>
            </a:r>
            <a:r>
              <a:rPr lang="en-US" dirty="0" smtClean="0"/>
              <a:t> applied </a:t>
            </a:r>
            <a:r>
              <a:rPr lang="en-US" dirty="0" err="1" smtClean="0"/>
              <a:t>inorder</a:t>
            </a:r>
            <a:r>
              <a:rPr lang="en-US" dirty="0" smtClean="0"/>
              <a:t> to obtain a representative sample.</a:t>
            </a:r>
          </a:p>
          <a:p>
            <a:r>
              <a:rPr lang="en-US" dirty="0" smtClean="0"/>
              <a:t>under stratified sampling the population is divided into several sub –populations that are individually more homogeneous than the total population(the different sub populations are called ‘strata’.)and then we select items from each stratum to constitute a sample.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1950" y="238125"/>
            <a:ext cx="6457950" cy="1371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240281"/>
            <a:ext cx="7866380" cy="1732280"/>
          </a:xfrm>
          <a:prstGeom prst="rect">
            <a:avLst/>
          </a:prstGeom>
        </p:spPr>
        <p:txBody>
          <a:bodyPr vert="horz" wrap="square" lIns="0" tIns="12065" rIns="0" bIns="0" rtlCol="0">
            <a:spAutoFit/>
          </a:bodyPr>
          <a:lstStyle/>
          <a:p>
            <a:pPr marL="332740" marR="5080" indent="-320040">
              <a:lnSpc>
                <a:spcPct val="100000"/>
              </a:lnSpc>
              <a:spcBef>
                <a:spcPts val="95"/>
              </a:spcBef>
              <a:buClr>
                <a:srgbClr val="9B2C1F"/>
              </a:buClr>
              <a:buSzPct val="58928"/>
              <a:buFont typeface="Wingdings"/>
              <a:buChar char=""/>
              <a:tabLst>
                <a:tab pos="332105" algn="l"/>
                <a:tab pos="332740" algn="l"/>
              </a:tabLst>
            </a:pPr>
            <a:r>
              <a:rPr sz="2800" spc="-5" dirty="0">
                <a:latin typeface="Times New Roman"/>
                <a:cs typeface="Times New Roman"/>
              </a:rPr>
              <a:t>The population is </a:t>
            </a:r>
            <a:r>
              <a:rPr sz="2800" dirty="0">
                <a:latin typeface="Times New Roman"/>
                <a:cs typeface="Times New Roman"/>
              </a:rPr>
              <a:t>divided </a:t>
            </a:r>
            <a:r>
              <a:rPr sz="2800" spc="-5" dirty="0">
                <a:latin typeface="Times New Roman"/>
                <a:cs typeface="Times New Roman"/>
              </a:rPr>
              <a:t>into two </a:t>
            </a:r>
            <a:r>
              <a:rPr sz="2800" dirty="0">
                <a:latin typeface="Times New Roman"/>
                <a:cs typeface="Times New Roman"/>
              </a:rPr>
              <a:t>or </a:t>
            </a:r>
            <a:r>
              <a:rPr sz="2800" spc="-5" dirty="0">
                <a:latin typeface="Times New Roman"/>
                <a:cs typeface="Times New Roman"/>
              </a:rPr>
              <a:t>more groups  called strata, according to some criterion, such as  geographic location, </a:t>
            </a:r>
            <a:r>
              <a:rPr sz="2800" dirty="0">
                <a:latin typeface="Times New Roman"/>
                <a:cs typeface="Times New Roman"/>
              </a:rPr>
              <a:t>grade </a:t>
            </a:r>
            <a:r>
              <a:rPr sz="2800" spc="-5" dirty="0">
                <a:latin typeface="Times New Roman"/>
                <a:cs typeface="Times New Roman"/>
              </a:rPr>
              <a:t>level, age, or income, and  subsamples are randomly selected from </a:t>
            </a:r>
            <a:r>
              <a:rPr sz="2800" spc="-10" dirty="0">
                <a:latin typeface="Times New Roman"/>
                <a:cs typeface="Times New Roman"/>
              </a:rPr>
              <a:t>each</a:t>
            </a:r>
            <a:r>
              <a:rPr sz="2800" dirty="0">
                <a:latin typeface="Times New Roman"/>
                <a:cs typeface="Times New Roman"/>
              </a:rPr>
              <a:t> </a:t>
            </a:r>
            <a:r>
              <a:rPr sz="2800" spc="-5" dirty="0">
                <a:latin typeface="Times New Roman"/>
                <a:cs typeface="Times New Roman"/>
              </a:rPr>
              <a:t>strata.</a:t>
            </a:r>
            <a:endParaRPr sz="2800">
              <a:latin typeface="Times New Roman"/>
              <a:cs typeface="Times New Roman"/>
            </a:endParaRPr>
          </a:p>
        </p:txBody>
      </p:sp>
      <p:sp>
        <p:nvSpPr>
          <p:cNvPr id="4" name="object 4"/>
          <p:cNvSpPr/>
          <p:nvPr/>
        </p:nvSpPr>
        <p:spPr>
          <a:xfrm>
            <a:off x="1905000" y="3505200"/>
            <a:ext cx="6008878" cy="335279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Sunil</a:t>
            </a:r>
            <a:r>
              <a:rPr spc="-95" dirty="0"/>
              <a:t> </a:t>
            </a:r>
            <a:r>
              <a:rPr dirty="0"/>
              <a:t>Kumar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12140" y="773937"/>
            <a:ext cx="8021955" cy="3806825"/>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Advantage</a:t>
            </a:r>
            <a:r>
              <a:rPr sz="2800" b="1" spc="-20" dirty="0">
                <a:latin typeface="Times New Roman"/>
                <a:cs typeface="Times New Roman"/>
              </a:rPr>
              <a:t> </a:t>
            </a:r>
            <a:r>
              <a:rPr sz="2800" b="1" spc="-5" dirty="0">
                <a:latin typeface="Times New Roman"/>
                <a:cs typeface="Times New Roman"/>
              </a:rPr>
              <a:t>:</a:t>
            </a:r>
            <a:endParaRPr sz="2800" dirty="0">
              <a:latin typeface="Times New Roman"/>
              <a:cs typeface="Times New Roman"/>
            </a:endParaRPr>
          </a:p>
          <a:p>
            <a:pPr marL="12700">
              <a:lnSpc>
                <a:spcPct val="100000"/>
              </a:lnSpc>
              <a:spcBef>
                <a:spcPts val="35"/>
              </a:spcBef>
              <a:buClr>
                <a:srgbClr val="9B2C1F"/>
              </a:buClr>
              <a:buSzPct val="58928"/>
              <a:buFont typeface="Wingdings"/>
              <a:buChar char=""/>
              <a:tabLst>
                <a:tab pos="332105" algn="l"/>
                <a:tab pos="332740" algn="l"/>
              </a:tabLst>
            </a:pPr>
            <a:r>
              <a:rPr sz="2800" b="1" spc="-5" dirty="0">
                <a:latin typeface="Times New Roman"/>
                <a:cs typeface="Times New Roman"/>
              </a:rPr>
              <a:t>Enhancement of </a:t>
            </a:r>
            <a:r>
              <a:rPr sz="2800" b="1" spc="-10" dirty="0">
                <a:latin typeface="Times New Roman"/>
                <a:cs typeface="Times New Roman"/>
              </a:rPr>
              <a:t>representativeness </a:t>
            </a:r>
            <a:r>
              <a:rPr sz="2800" b="1" spc="-5" dirty="0">
                <a:latin typeface="Times New Roman"/>
                <a:cs typeface="Times New Roman"/>
              </a:rPr>
              <a:t>to each</a:t>
            </a:r>
            <a:r>
              <a:rPr sz="2800" b="1" spc="50" dirty="0">
                <a:latin typeface="Times New Roman"/>
                <a:cs typeface="Times New Roman"/>
              </a:rPr>
              <a:t> </a:t>
            </a:r>
            <a:r>
              <a:rPr sz="2800" b="1" spc="-5" dirty="0">
                <a:latin typeface="Times New Roman"/>
                <a:cs typeface="Times New Roman"/>
              </a:rPr>
              <a:t>sample</a:t>
            </a:r>
            <a:endParaRPr sz="2800" dirty="0">
              <a:latin typeface="Times New Roman"/>
              <a:cs typeface="Times New Roman"/>
            </a:endParaRPr>
          </a:p>
          <a:p>
            <a:pPr marL="12700">
              <a:lnSpc>
                <a:spcPct val="100000"/>
              </a:lnSpc>
              <a:spcBef>
                <a:spcPts val="25"/>
              </a:spcBef>
              <a:buClr>
                <a:srgbClr val="9B2C1F"/>
              </a:buClr>
              <a:buSzPct val="58928"/>
              <a:buFont typeface="Wingdings"/>
              <a:buChar char=""/>
              <a:tabLst>
                <a:tab pos="332105" algn="l"/>
                <a:tab pos="332740" algn="l"/>
              </a:tabLst>
            </a:pPr>
            <a:r>
              <a:rPr sz="2800" b="1" spc="-5" dirty="0">
                <a:latin typeface="Times New Roman"/>
                <a:cs typeface="Times New Roman"/>
              </a:rPr>
              <a:t>Higher statistical</a:t>
            </a:r>
            <a:r>
              <a:rPr sz="2800" b="1" spc="-95" dirty="0">
                <a:latin typeface="Times New Roman"/>
                <a:cs typeface="Times New Roman"/>
              </a:rPr>
              <a:t> </a:t>
            </a:r>
            <a:r>
              <a:rPr sz="2800" b="1" spc="-5" dirty="0">
                <a:latin typeface="Times New Roman"/>
                <a:cs typeface="Times New Roman"/>
              </a:rPr>
              <a:t>efficiency</a:t>
            </a:r>
            <a:endParaRPr sz="2800" dirty="0">
              <a:latin typeface="Times New Roman"/>
              <a:cs typeface="Times New Roman"/>
            </a:endParaRPr>
          </a:p>
          <a:p>
            <a:pPr marL="12700" marR="5067300">
              <a:lnSpc>
                <a:spcPts val="3400"/>
              </a:lnSpc>
              <a:spcBef>
                <a:spcPts val="105"/>
              </a:spcBef>
              <a:buClr>
                <a:srgbClr val="9B2C1F"/>
              </a:buClr>
              <a:buSzPct val="58928"/>
              <a:buFont typeface="Wingdings"/>
              <a:buChar char=""/>
              <a:tabLst>
                <a:tab pos="332105" algn="l"/>
                <a:tab pos="332740" algn="l"/>
              </a:tabLst>
            </a:pPr>
            <a:r>
              <a:rPr sz="2800" b="1" spc="-5" dirty="0">
                <a:latin typeface="Times New Roman"/>
                <a:cs typeface="Times New Roman"/>
              </a:rPr>
              <a:t>Easy to carry</a:t>
            </a:r>
            <a:r>
              <a:rPr sz="2800" b="1" spc="-80" dirty="0">
                <a:latin typeface="Times New Roman"/>
                <a:cs typeface="Times New Roman"/>
              </a:rPr>
              <a:t> </a:t>
            </a:r>
            <a:r>
              <a:rPr sz="2800" b="1" dirty="0">
                <a:latin typeface="Times New Roman"/>
                <a:cs typeface="Times New Roman"/>
              </a:rPr>
              <a:t>out  </a:t>
            </a:r>
            <a:r>
              <a:rPr sz="2800" b="1" spc="-5" dirty="0">
                <a:latin typeface="Times New Roman"/>
                <a:cs typeface="Times New Roman"/>
              </a:rPr>
              <a:t>Disadvantage:</a:t>
            </a:r>
            <a:endParaRPr sz="2800" dirty="0">
              <a:latin typeface="Times New Roman"/>
              <a:cs typeface="Times New Roman"/>
            </a:endParaRPr>
          </a:p>
          <a:p>
            <a:pPr marL="332740" indent="-320040">
              <a:lnSpc>
                <a:spcPts val="3260"/>
              </a:lnSpc>
              <a:buClr>
                <a:srgbClr val="9B2C1F"/>
              </a:buClr>
              <a:buSzPct val="58928"/>
              <a:buFont typeface="Wingdings"/>
              <a:buChar char=""/>
              <a:tabLst>
                <a:tab pos="332105" algn="l"/>
                <a:tab pos="332740" algn="l"/>
              </a:tabLst>
            </a:pPr>
            <a:r>
              <a:rPr sz="2800" b="1" spc="-5" dirty="0">
                <a:latin typeface="Times New Roman"/>
                <a:cs typeface="Times New Roman"/>
              </a:rPr>
              <a:t>Classification</a:t>
            </a:r>
            <a:r>
              <a:rPr sz="2800" b="1" spc="-40" dirty="0">
                <a:latin typeface="Times New Roman"/>
                <a:cs typeface="Times New Roman"/>
              </a:rPr>
              <a:t> </a:t>
            </a:r>
            <a:r>
              <a:rPr sz="2800" b="1" spc="-20" dirty="0">
                <a:latin typeface="Times New Roman"/>
                <a:cs typeface="Times New Roman"/>
              </a:rPr>
              <a:t>error</a:t>
            </a:r>
            <a:endParaRPr sz="2800" dirty="0">
              <a:latin typeface="Times New Roman"/>
              <a:cs typeface="Times New Roman"/>
            </a:endParaRPr>
          </a:p>
          <a:p>
            <a:pPr marL="332740" indent="-320040">
              <a:lnSpc>
                <a:spcPct val="100000"/>
              </a:lnSpc>
              <a:spcBef>
                <a:spcPts val="25"/>
              </a:spcBef>
              <a:buClr>
                <a:srgbClr val="9B2C1F"/>
              </a:buClr>
              <a:buSzPct val="58928"/>
              <a:buFont typeface="Wingdings"/>
              <a:buChar char=""/>
              <a:tabLst>
                <a:tab pos="332105" algn="l"/>
                <a:tab pos="332740" algn="l"/>
              </a:tabLst>
            </a:pPr>
            <a:r>
              <a:rPr sz="2800" b="1" spc="-20" dirty="0">
                <a:latin typeface="Times New Roman"/>
                <a:cs typeface="Times New Roman"/>
              </a:rPr>
              <a:t>Time </a:t>
            </a:r>
            <a:r>
              <a:rPr sz="2800" b="1" spc="-5" dirty="0">
                <a:latin typeface="Times New Roman"/>
                <a:cs typeface="Times New Roman"/>
              </a:rPr>
              <a:t>consuming and</a:t>
            </a:r>
            <a:r>
              <a:rPr sz="2800" b="1" spc="35" dirty="0">
                <a:latin typeface="Times New Roman"/>
                <a:cs typeface="Times New Roman"/>
              </a:rPr>
              <a:t> </a:t>
            </a:r>
            <a:r>
              <a:rPr sz="2800" b="1" spc="-5" dirty="0">
                <a:latin typeface="Times New Roman"/>
                <a:cs typeface="Times New Roman"/>
              </a:rPr>
              <a:t>expensive</a:t>
            </a:r>
            <a:endParaRPr sz="2800" dirty="0">
              <a:latin typeface="Times New Roman"/>
              <a:cs typeface="Times New Roman"/>
            </a:endParaRPr>
          </a:p>
          <a:p>
            <a:pPr marL="332740" marR="1812289" indent="-320040">
              <a:lnSpc>
                <a:spcPts val="2690"/>
              </a:lnSpc>
              <a:spcBef>
                <a:spcPts val="685"/>
              </a:spcBef>
              <a:buClr>
                <a:srgbClr val="9B2C1F"/>
              </a:buClr>
              <a:buSzPct val="58928"/>
              <a:buFont typeface="Wingdings"/>
              <a:buChar char=""/>
              <a:tabLst>
                <a:tab pos="332105" algn="l"/>
                <a:tab pos="332740" algn="l"/>
              </a:tabLst>
            </a:pPr>
            <a:r>
              <a:rPr sz="2800" b="1" spc="-5" dirty="0">
                <a:latin typeface="Times New Roman"/>
                <a:cs typeface="Times New Roman"/>
              </a:rPr>
              <a:t>Prior knowledge of composition and of  </a:t>
            </a:r>
            <a:r>
              <a:rPr sz="2800" b="1" dirty="0">
                <a:latin typeface="Times New Roman"/>
                <a:cs typeface="Times New Roman"/>
              </a:rPr>
              <a:t>distribution </a:t>
            </a:r>
            <a:r>
              <a:rPr sz="2800" b="1" spc="-5" dirty="0">
                <a:latin typeface="Times New Roman"/>
                <a:cs typeface="Times New Roman"/>
              </a:rPr>
              <a:t>of</a:t>
            </a:r>
            <a:r>
              <a:rPr sz="2800" b="1" spc="-15" dirty="0">
                <a:latin typeface="Times New Roman"/>
                <a:cs typeface="Times New Roman"/>
              </a:rPr>
              <a:t> </a:t>
            </a:r>
            <a:r>
              <a:rPr sz="2800" b="1" dirty="0">
                <a:latin typeface="Times New Roman"/>
                <a:cs typeface="Times New Roman"/>
              </a:rPr>
              <a:t>population</a:t>
            </a:r>
            <a:endParaRPr sz="2800" dirty="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Sunil</a:t>
            </a:r>
            <a:r>
              <a:rPr spc="-95" dirty="0"/>
              <a:t> </a:t>
            </a:r>
            <a:r>
              <a:rPr dirty="0"/>
              <a:t>Kumar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007" y="426719"/>
            <a:ext cx="3700272" cy="8199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96767" y="426719"/>
            <a:ext cx="836676" cy="8199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265932" y="426719"/>
            <a:ext cx="5273040" cy="819912"/>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65252" y="558799"/>
            <a:ext cx="7830184" cy="635000"/>
          </a:xfrm>
          <a:prstGeom prst="rect">
            <a:avLst/>
          </a:prstGeom>
        </p:spPr>
        <p:txBody>
          <a:bodyPr vert="horz" wrap="square" lIns="0" tIns="12065" rIns="0" bIns="0" rtlCol="0">
            <a:spAutoFit/>
          </a:bodyPr>
          <a:lstStyle/>
          <a:p>
            <a:pPr marL="12700">
              <a:lnSpc>
                <a:spcPct val="100000"/>
              </a:lnSpc>
              <a:spcBef>
                <a:spcPts val="95"/>
              </a:spcBef>
            </a:pPr>
            <a:r>
              <a:rPr b="1" spc="-5" dirty="0">
                <a:latin typeface="Times New Roman"/>
                <a:cs typeface="Times New Roman"/>
              </a:rPr>
              <a:t>Cluster/ multi-stage random</a:t>
            </a:r>
            <a:r>
              <a:rPr b="1" spc="60" dirty="0">
                <a:latin typeface="Times New Roman"/>
                <a:cs typeface="Times New Roman"/>
              </a:rPr>
              <a:t> </a:t>
            </a:r>
            <a:r>
              <a:rPr b="1" spc="-5" dirty="0">
                <a:latin typeface="Times New Roman"/>
                <a:cs typeface="Times New Roman"/>
              </a:rPr>
              <a:t>sample</a:t>
            </a:r>
          </a:p>
        </p:txBody>
      </p:sp>
      <p:sp>
        <p:nvSpPr>
          <p:cNvPr id="6" name="object 6"/>
          <p:cNvSpPr txBox="1"/>
          <p:nvPr/>
        </p:nvSpPr>
        <p:spPr>
          <a:xfrm>
            <a:off x="307948" y="1319911"/>
            <a:ext cx="8836051" cy="6286977"/>
          </a:xfrm>
          <a:prstGeom prst="rect">
            <a:avLst/>
          </a:prstGeom>
        </p:spPr>
        <p:txBody>
          <a:bodyPr vert="horz" wrap="square" lIns="0" tIns="13335" rIns="0" bIns="0" rtlCol="0">
            <a:spAutoFit/>
          </a:bodyPr>
          <a:lstStyle/>
          <a:p>
            <a:pPr marL="12700" marR="5080">
              <a:lnSpc>
                <a:spcPct val="100000"/>
              </a:lnSpc>
              <a:spcBef>
                <a:spcPts val="105"/>
              </a:spcBef>
              <a:buClr>
                <a:srgbClr val="000000"/>
              </a:buClr>
              <a:buFont typeface="Times New Roman"/>
              <a:buChar char="•"/>
              <a:tabLst>
                <a:tab pos="163830" algn="l"/>
              </a:tabLst>
            </a:pPr>
            <a:r>
              <a:rPr sz="2400" b="1" dirty="0">
                <a:solidFill>
                  <a:srgbClr val="6D568F"/>
                </a:solidFill>
                <a:latin typeface="Times New Roman"/>
                <a:cs typeface="Times New Roman"/>
              </a:rPr>
              <a:t>Cluster sampling</a:t>
            </a:r>
            <a:r>
              <a:rPr sz="2400" dirty="0">
                <a:latin typeface="Times New Roman"/>
                <a:cs typeface="Times New Roman"/>
              </a:rPr>
              <a:t>: </a:t>
            </a:r>
            <a:r>
              <a:rPr sz="2400" spc="-5" dirty="0">
                <a:latin typeface="Times New Roman"/>
                <a:cs typeface="Times New Roman"/>
              </a:rPr>
              <a:t>selecting </a:t>
            </a:r>
            <a:r>
              <a:rPr sz="2400" dirty="0">
                <a:latin typeface="Times New Roman"/>
                <a:cs typeface="Times New Roman"/>
              </a:rPr>
              <a:t>a </a:t>
            </a:r>
            <a:r>
              <a:rPr sz="2400" spc="-5" dirty="0">
                <a:latin typeface="Times New Roman"/>
                <a:cs typeface="Times New Roman"/>
              </a:rPr>
              <a:t>sample </a:t>
            </a:r>
            <a:r>
              <a:rPr sz="2400" dirty="0">
                <a:latin typeface="Times New Roman"/>
                <a:cs typeface="Times New Roman"/>
              </a:rPr>
              <a:t>based on specific, naturally</a:t>
            </a:r>
            <a:r>
              <a:rPr sz="2400" spc="-204" dirty="0">
                <a:latin typeface="Times New Roman"/>
                <a:cs typeface="Times New Roman"/>
              </a:rPr>
              <a:t> </a:t>
            </a:r>
            <a:r>
              <a:rPr sz="2400" dirty="0">
                <a:latin typeface="Times New Roman"/>
                <a:cs typeface="Times New Roman"/>
              </a:rPr>
              <a:t>occurring  groups (clusters) within a</a:t>
            </a:r>
            <a:r>
              <a:rPr sz="2400" spc="-135" dirty="0">
                <a:latin typeface="Times New Roman"/>
                <a:cs typeface="Times New Roman"/>
              </a:rPr>
              <a:t> </a:t>
            </a:r>
            <a:r>
              <a:rPr sz="2400" dirty="0">
                <a:latin typeface="Times New Roman"/>
                <a:cs typeface="Times New Roman"/>
              </a:rPr>
              <a:t>population</a:t>
            </a:r>
            <a:r>
              <a:rPr sz="2000" dirty="0">
                <a:latin typeface="Times New Roman"/>
                <a:cs typeface="Times New Roman"/>
              </a:rPr>
              <a:t>.</a:t>
            </a:r>
            <a:endParaRPr sz="2000">
              <a:latin typeface="Times New Roman"/>
              <a:cs typeface="Times New Roman"/>
            </a:endParaRPr>
          </a:p>
          <a:p>
            <a:r>
              <a:rPr lang="en-US" sz="3200" b="1" dirty="0" smtClean="0"/>
              <a:t>Definition: </a:t>
            </a:r>
            <a:r>
              <a:rPr lang="en-US" sz="3200" dirty="0" smtClean="0"/>
              <a:t>The </a:t>
            </a:r>
            <a:r>
              <a:rPr lang="en-US" sz="3200" b="1" dirty="0" smtClean="0"/>
              <a:t>Multistage Sampling</a:t>
            </a:r>
            <a:r>
              <a:rPr lang="en-US" sz="3200" dirty="0" smtClean="0"/>
              <a:t> is the probability sampling technique wherein the sampling is carried out in several stages such that the sample size gets reduced at each stage</a:t>
            </a:r>
            <a:r>
              <a:rPr lang="en-US" sz="2000" dirty="0" smtClean="0"/>
              <a:t>.</a:t>
            </a:r>
          </a:p>
          <a:p>
            <a:r>
              <a:rPr lang="en-US" sz="2000" b="1" dirty="0" smtClean="0"/>
              <a:t>For example,</a:t>
            </a:r>
            <a:r>
              <a:rPr lang="en-US" sz="2000" dirty="0" smtClean="0"/>
              <a:t> If the government wants to take a sample of 10,000 households residing in Gujarat state. At the first stage, the state can be divided into the number districts, and then few districts can be selected randomly. At the second-stage, the chosen districts can be further sub-divided into the number of villages and then the sample of few villages can be taken at random. Now at the third-stage, the desired number of households can be selected from the villages chosen at the second stage. Thus, at each stage the size of the sample has become smaller and the research study has become more precise</a:t>
            </a:r>
          </a:p>
          <a:p>
            <a:r>
              <a:rPr lang="en-US" sz="2000" dirty="0" smtClean="0"/>
              <a:t/>
            </a:r>
            <a:br>
              <a:rPr lang="en-US" sz="2000" dirty="0" smtClean="0"/>
            </a:br>
            <a:endParaRPr sz="2000">
              <a:latin typeface="Times New Roman"/>
              <a:cs typeface="Times New Roman"/>
            </a:endParaRPr>
          </a:p>
          <a:p>
            <a:pPr marL="59690">
              <a:lnSpc>
                <a:spcPct val="100000"/>
              </a:lnSpc>
              <a:spcBef>
                <a:spcPts val="1440"/>
              </a:spcBef>
            </a:pPr>
            <a:r>
              <a:rPr sz="2000" smtClean="0">
                <a:latin typeface="Times New Roman"/>
                <a:cs typeface="Times New Roman"/>
              </a:rPr>
              <a:t>.</a:t>
            </a:r>
            <a:endParaRPr sz="20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008" y="324764"/>
            <a:ext cx="8126730" cy="3973829"/>
          </a:xfrm>
          <a:prstGeom prst="rect">
            <a:avLst/>
          </a:prstGeom>
        </p:spPr>
        <p:txBody>
          <a:bodyPr vert="horz" wrap="square" lIns="0" tIns="88900" rIns="0" bIns="0" rtlCol="0">
            <a:spAutoFit/>
          </a:bodyPr>
          <a:lstStyle/>
          <a:p>
            <a:pPr marL="12700">
              <a:lnSpc>
                <a:spcPct val="100000"/>
              </a:lnSpc>
              <a:spcBef>
                <a:spcPts val="700"/>
              </a:spcBef>
            </a:pPr>
            <a:r>
              <a:rPr sz="2800" spc="-5" dirty="0">
                <a:solidFill>
                  <a:srgbClr val="0091DA"/>
                </a:solidFill>
                <a:latin typeface="Times New Roman"/>
                <a:cs typeface="Times New Roman"/>
              </a:rPr>
              <a:t>Non-Probability</a:t>
            </a:r>
            <a:r>
              <a:rPr sz="2800" spc="-30" dirty="0">
                <a:solidFill>
                  <a:srgbClr val="0091DA"/>
                </a:solidFill>
                <a:latin typeface="Times New Roman"/>
                <a:cs typeface="Times New Roman"/>
              </a:rPr>
              <a:t> </a:t>
            </a:r>
            <a:r>
              <a:rPr sz="2800" spc="-5" dirty="0">
                <a:solidFill>
                  <a:srgbClr val="0091DA"/>
                </a:solidFill>
                <a:latin typeface="Times New Roman"/>
                <a:cs typeface="Times New Roman"/>
              </a:rPr>
              <a:t>Samples</a:t>
            </a:r>
            <a:endParaRPr sz="2800">
              <a:latin typeface="Times New Roman"/>
              <a:cs typeface="Times New Roman"/>
            </a:endParaRPr>
          </a:p>
          <a:p>
            <a:pPr marL="565785" indent="-274320">
              <a:lnSpc>
                <a:spcPct val="100000"/>
              </a:lnSpc>
              <a:spcBef>
                <a:spcPts val="605"/>
              </a:spcBef>
              <a:buClr>
                <a:srgbClr val="D24717"/>
              </a:buClr>
              <a:buSzPct val="69642"/>
              <a:buFont typeface="Wingdings"/>
              <a:buChar char=""/>
              <a:tabLst>
                <a:tab pos="566420" algn="l"/>
              </a:tabLst>
            </a:pPr>
            <a:r>
              <a:rPr sz="2800" spc="-5" dirty="0">
                <a:latin typeface="Times New Roman"/>
                <a:cs typeface="Times New Roman"/>
              </a:rPr>
              <a:t>Convenience samples (ease of</a:t>
            </a:r>
            <a:r>
              <a:rPr sz="2800" spc="-10" dirty="0">
                <a:latin typeface="Times New Roman"/>
                <a:cs typeface="Times New Roman"/>
              </a:rPr>
              <a:t> access)</a:t>
            </a:r>
            <a:endParaRPr sz="2800">
              <a:latin typeface="Times New Roman"/>
              <a:cs typeface="Times New Roman"/>
            </a:endParaRPr>
          </a:p>
          <a:p>
            <a:pPr marL="565785" marR="5080">
              <a:lnSpc>
                <a:spcPct val="100000"/>
              </a:lnSpc>
              <a:spcBef>
                <a:spcPts val="600"/>
              </a:spcBef>
            </a:pPr>
            <a:r>
              <a:rPr sz="2800" spc="-5" dirty="0">
                <a:latin typeface="Times New Roman"/>
                <a:cs typeface="Times New Roman"/>
              </a:rPr>
              <a:t>sample is selected </a:t>
            </a:r>
            <a:r>
              <a:rPr sz="2800" dirty="0">
                <a:latin typeface="Times New Roman"/>
                <a:cs typeface="Times New Roman"/>
              </a:rPr>
              <a:t>from </a:t>
            </a:r>
            <a:r>
              <a:rPr sz="2800" spc="-5" dirty="0">
                <a:latin typeface="Times New Roman"/>
                <a:cs typeface="Times New Roman"/>
              </a:rPr>
              <a:t>elements </a:t>
            </a:r>
            <a:r>
              <a:rPr sz="2800" dirty="0">
                <a:latin typeface="Times New Roman"/>
                <a:cs typeface="Times New Roman"/>
              </a:rPr>
              <a:t>of </a:t>
            </a:r>
            <a:r>
              <a:rPr sz="2800" spc="-5" dirty="0">
                <a:latin typeface="Times New Roman"/>
                <a:cs typeface="Times New Roman"/>
              </a:rPr>
              <a:t>a population</a:t>
            </a:r>
            <a:r>
              <a:rPr sz="2800" spc="-55" dirty="0">
                <a:latin typeface="Times New Roman"/>
                <a:cs typeface="Times New Roman"/>
              </a:rPr>
              <a:t> </a:t>
            </a:r>
            <a:r>
              <a:rPr sz="2800" spc="-5" dirty="0">
                <a:latin typeface="Times New Roman"/>
                <a:cs typeface="Times New Roman"/>
              </a:rPr>
              <a:t>that  are easily</a:t>
            </a:r>
            <a:r>
              <a:rPr sz="2800" spc="-20" dirty="0">
                <a:latin typeface="Times New Roman"/>
                <a:cs typeface="Times New Roman"/>
              </a:rPr>
              <a:t> </a:t>
            </a:r>
            <a:r>
              <a:rPr sz="2800" spc="-5" dirty="0">
                <a:latin typeface="Times New Roman"/>
                <a:cs typeface="Times New Roman"/>
              </a:rPr>
              <a:t>accessible</a:t>
            </a:r>
            <a:endParaRPr sz="2800">
              <a:latin typeface="Times New Roman"/>
              <a:cs typeface="Times New Roman"/>
            </a:endParaRPr>
          </a:p>
          <a:p>
            <a:pPr marL="565785" indent="-274320">
              <a:lnSpc>
                <a:spcPct val="100000"/>
              </a:lnSpc>
              <a:spcBef>
                <a:spcPts val="600"/>
              </a:spcBef>
              <a:buClr>
                <a:srgbClr val="D24717"/>
              </a:buClr>
              <a:buSzPct val="69642"/>
              <a:buFont typeface="Wingdings"/>
              <a:buChar char=""/>
              <a:tabLst>
                <a:tab pos="566420" algn="l"/>
              </a:tabLst>
            </a:pPr>
            <a:r>
              <a:rPr sz="2800" dirty="0">
                <a:latin typeface="Times New Roman"/>
                <a:cs typeface="Times New Roman"/>
              </a:rPr>
              <a:t>Purposive </a:t>
            </a:r>
            <a:r>
              <a:rPr sz="2800" spc="-5" dirty="0">
                <a:latin typeface="Times New Roman"/>
                <a:cs typeface="Times New Roman"/>
              </a:rPr>
              <a:t>sample (Judgmental</a:t>
            </a:r>
            <a:r>
              <a:rPr sz="2800" spc="-55" dirty="0">
                <a:latin typeface="Times New Roman"/>
                <a:cs typeface="Times New Roman"/>
              </a:rPr>
              <a:t> </a:t>
            </a:r>
            <a:r>
              <a:rPr sz="2800" spc="-5" dirty="0">
                <a:latin typeface="Times New Roman"/>
                <a:cs typeface="Times New Roman"/>
              </a:rPr>
              <a:t>Sampling)</a:t>
            </a:r>
            <a:endParaRPr sz="2800">
              <a:latin typeface="Times New Roman"/>
              <a:cs typeface="Times New Roman"/>
            </a:endParaRPr>
          </a:p>
          <a:p>
            <a:pPr marL="840105">
              <a:lnSpc>
                <a:spcPct val="100000"/>
              </a:lnSpc>
              <a:spcBef>
                <a:spcPts val="600"/>
              </a:spcBef>
            </a:pPr>
            <a:r>
              <a:rPr sz="2800" spc="-100" dirty="0">
                <a:latin typeface="Times New Roman"/>
                <a:cs typeface="Times New Roman"/>
              </a:rPr>
              <a:t>You </a:t>
            </a:r>
            <a:r>
              <a:rPr sz="2800" spc="-5" dirty="0">
                <a:latin typeface="Times New Roman"/>
                <a:cs typeface="Times New Roman"/>
              </a:rPr>
              <a:t>chose who you </a:t>
            </a:r>
            <a:r>
              <a:rPr sz="2800" dirty="0">
                <a:latin typeface="Times New Roman"/>
                <a:cs typeface="Times New Roman"/>
              </a:rPr>
              <a:t>think </a:t>
            </a:r>
            <a:r>
              <a:rPr sz="2800" spc="-5" dirty="0">
                <a:latin typeface="Times New Roman"/>
                <a:cs typeface="Times New Roman"/>
              </a:rPr>
              <a:t>should be in </a:t>
            </a:r>
            <a:r>
              <a:rPr sz="2800" dirty="0">
                <a:latin typeface="Times New Roman"/>
                <a:cs typeface="Times New Roman"/>
              </a:rPr>
              <a:t>the</a:t>
            </a:r>
            <a:r>
              <a:rPr sz="2800" spc="25" dirty="0">
                <a:latin typeface="Times New Roman"/>
                <a:cs typeface="Times New Roman"/>
              </a:rPr>
              <a:t> </a:t>
            </a:r>
            <a:r>
              <a:rPr sz="2800" dirty="0">
                <a:latin typeface="Times New Roman"/>
                <a:cs typeface="Times New Roman"/>
              </a:rPr>
              <a:t>study</a:t>
            </a:r>
            <a:endParaRPr sz="2800">
              <a:latin typeface="Times New Roman"/>
              <a:cs typeface="Times New Roman"/>
            </a:endParaRPr>
          </a:p>
          <a:p>
            <a:pPr marL="565785" indent="-274320">
              <a:lnSpc>
                <a:spcPct val="100000"/>
              </a:lnSpc>
              <a:spcBef>
                <a:spcPts val="600"/>
              </a:spcBef>
              <a:buClr>
                <a:srgbClr val="D24717"/>
              </a:buClr>
              <a:buSzPct val="69642"/>
              <a:buFont typeface="Wingdings"/>
              <a:buChar char=""/>
              <a:tabLst>
                <a:tab pos="566420" algn="l"/>
              </a:tabLst>
            </a:pPr>
            <a:r>
              <a:rPr sz="2800" spc="-5" dirty="0">
                <a:latin typeface="Times New Roman"/>
                <a:cs typeface="Times New Roman"/>
              </a:rPr>
              <a:t>Quota</a:t>
            </a:r>
            <a:r>
              <a:rPr sz="2800" spc="-25" dirty="0">
                <a:latin typeface="Times New Roman"/>
                <a:cs typeface="Times New Roman"/>
              </a:rPr>
              <a:t> </a:t>
            </a:r>
            <a:r>
              <a:rPr sz="2800" spc="-5" dirty="0">
                <a:latin typeface="Times New Roman"/>
                <a:cs typeface="Times New Roman"/>
              </a:rPr>
              <a:t>Sampling</a:t>
            </a:r>
            <a:endParaRPr sz="2800">
              <a:latin typeface="Times New Roman"/>
              <a:cs typeface="Times New Roman"/>
            </a:endParaRPr>
          </a:p>
          <a:p>
            <a:pPr marL="565785" indent="-274320">
              <a:lnSpc>
                <a:spcPct val="100000"/>
              </a:lnSpc>
              <a:spcBef>
                <a:spcPts val="605"/>
              </a:spcBef>
              <a:buClr>
                <a:srgbClr val="D24717"/>
              </a:buClr>
              <a:buSzPct val="69642"/>
              <a:buFont typeface="Wingdings"/>
              <a:buChar char=""/>
              <a:tabLst>
                <a:tab pos="566420" algn="l"/>
              </a:tabLst>
            </a:pPr>
            <a:r>
              <a:rPr sz="2800" spc="-5" dirty="0">
                <a:latin typeface="Times New Roman"/>
                <a:cs typeface="Times New Roman"/>
              </a:rPr>
              <a:t>Snowball Sampling </a:t>
            </a:r>
            <a:r>
              <a:rPr sz="2800" dirty="0">
                <a:latin typeface="Times New Roman"/>
                <a:cs typeface="Times New Roman"/>
              </a:rPr>
              <a:t>(friend </a:t>
            </a:r>
            <a:r>
              <a:rPr sz="2800" spc="-5" dirty="0">
                <a:latin typeface="Times New Roman"/>
                <a:cs typeface="Times New Roman"/>
              </a:rPr>
              <a:t>of</a:t>
            </a:r>
            <a:r>
              <a:rPr sz="2800" spc="10" dirty="0">
                <a:latin typeface="Times New Roman"/>
                <a:cs typeface="Times New Roman"/>
              </a:rPr>
              <a:t> </a:t>
            </a:r>
            <a:r>
              <a:rPr sz="2800" spc="-5" dirty="0">
                <a:latin typeface="Times New Roman"/>
                <a:cs typeface="Times New Roman"/>
              </a:rPr>
              <a:t>friend….etc.)</a:t>
            </a:r>
            <a:endParaRPr sz="2800">
              <a:latin typeface="Times New Roman"/>
              <a:cs typeface="Times New Roman"/>
            </a:endParaRPr>
          </a:p>
        </p:txBody>
      </p:sp>
      <p:sp>
        <p:nvSpPr>
          <p:cNvPr id="3" name="object 3"/>
          <p:cNvSpPr/>
          <p:nvPr/>
        </p:nvSpPr>
        <p:spPr>
          <a:xfrm>
            <a:off x="4572000" y="5261864"/>
            <a:ext cx="3223260" cy="373380"/>
          </a:xfrm>
          <a:custGeom>
            <a:avLst/>
            <a:gdLst/>
            <a:ahLst/>
            <a:cxnLst/>
            <a:rect l="l" t="t" r="r" b="b"/>
            <a:pathLst>
              <a:path w="3223259" h="373379">
                <a:moveTo>
                  <a:pt x="0" y="0"/>
                </a:moveTo>
                <a:lnTo>
                  <a:pt x="0" y="186436"/>
                </a:lnTo>
                <a:lnTo>
                  <a:pt x="3222752" y="186436"/>
                </a:lnTo>
                <a:lnTo>
                  <a:pt x="3222752" y="372872"/>
                </a:lnTo>
              </a:path>
            </a:pathLst>
          </a:custGeom>
          <a:ln w="19050">
            <a:solidFill>
              <a:srgbClr val="855D5D"/>
            </a:solidFill>
          </a:ln>
        </p:spPr>
        <p:txBody>
          <a:bodyPr wrap="square" lIns="0" tIns="0" rIns="0" bIns="0" rtlCol="0"/>
          <a:lstStyle/>
          <a:p>
            <a:endParaRPr/>
          </a:p>
        </p:txBody>
      </p:sp>
      <p:sp>
        <p:nvSpPr>
          <p:cNvPr id="4" name="object 4"/>
          <p:cNvSpPr/>
          <p:nvPr/>
        </p:nvSpPr>
        <p:spPr>
          <a:xfrm>
            <a:off x="4572000" y="5261864"/>
            <a:ext cx="1074420" cy="373380"/>
          </a:xfrm>
          <a:custGeom>
            <a:avLst/>
            <a:gdLst/>
            <a:ahLst/>
            <a:cxnLst/>
            <a:rect l="l" t="t" r="r" b="b"/>
            <a:pathLst>
              <a:path w="1074420" h="373379">
                <a:moveTo>
                  <a:pt x="0" y="0"/>
                </a:moveTo>
                <a:lnTo>
                  <a:pt x="0" y="186436"/>
                </a:lnTo>
                <a:lnTo>
                  <a:pt x="1074292" y="186436"/>
                </a:lnTo>
                <a:lnTo>
                  <a:pt x="1074292" y="372872"/>
                </a:lnTo>
              </a:path>
            </a:pathLst>
          </a:custGeom>
          <a:ln w="19050">
            <a:solidFill>
              <a:srgbClr val="855D5D"/>
            </a:solidFill>
          </a:ln>
        </p:spPr>
        <p:txBody>
          <a:bodyPr wrap="square" lIns="0" tIns="0" rIns="0" bIns="0" rtlCol="0"/>
          <a:lstStyle/>
          <a:p>
            <a:endParaRPr/>
          </a:p>
        </p:txBody>
      </p:sp>
      <p:sp>
        <p:nvSpPr>
          <p:cNvPr id="5" name="object 5"/>
          <p:cNvSpPr/>
          <p:nvPr/>
        </p:nvSpPr>
        <p:spPr>
          <a:xfrm>
            <a:off x="3497707" y="5261864"/>
            <a:ext cx="1074420" cy="373380"/>
          </a:xfrm>
          <a:custGeom>
            <a:avLst/>
            <a:gdLst/>
            <a:ahLst/>
            <a:cxnLst/>
            <a:rect l="l" t="t" r="r" b="b"/>
            <a:pathLst>
              <a:path w="1074420" h="373379">
                <a:moveTo>
                  <a:pt x="1074292" y="0"/>
                </a:moveTo>
                <a:lnTo>
                  <a:pt x="1074292" y="186436"/>
                </a:lnTo>
                <a:lnTo>
                  <a:pt x="0" y="186436"/>
                </a:lnTo>
                <a:lnTo>
                  <a:pt x="0" y="372872"/>
                </a:lnTo>
              </a:path>
            </a:pathLst>
          </a:custGeom>
          <a:ln w="19050">
            <a:solidFill>
              <a:srgbClr val="855D5D"/>
            </a:solidFill>
          </a:ln>
        </p:spPr>
        <p:txBody>
          <a:bodyPr wrap="square" lIns="0" tIns="0" rIns="0" bIns="0" rtlCol="0"/>
          <a:lstStyle/>
          <a:p>
            <a:endParaRPr/>
          </a:p>
        </p:txBody>
      </p:sp>
      <p:sp>
        <p:nvSpPr>
          <p:cNvPr id="6" name="object 6"/>
          <p:cNvSpPr/>
          <p:nvPr/>
        </p:nvSpPr>
        <p:spPr>
          <a:xfrm>
            <a:off x="1349247" y="5261864"/>
            <a:ext cx="3223260" cy="373380"/>
          </a:xfrm>
          <a:custGeom>
            <a:avLst/>
            <a:gdLst/>
            <a:ahLst/>
            <a:cxnLst/>
            <a:rect l="l" t="t" r="r" b="b"/>
            <a:pathLst>
              <a:path w="3223260" h="373379">
                <a:moveTo>
                  <a:pt x="3222752" y="0"/>
                </a:moveTo>
                <a:lnTo>
                  <a:pt x="3222752" y="186436"/>
                </a:lnTo>
                <a:lnTo>
                  <a:pt x="0" y="186436"/>
                </a:lnTo>
                <a:lnTo>
                  <a:pt x="0" y="372872"/>
                </a:lnTo>
              </a:path>
            </a:pathLst>
          </a:custGeom>
          <a:ln w="19050">
            <a:solidFill>
              <a:srgbClr val="855D5D"/>
            </a:solidFill>
          </a:ln>
        </p:spPr>
        <p:txBody>
          <a:bodyPr wrap="square" lIns="0" tIns="0" rIns="0" bIns="0" rtlCol="0"/>
          <a:lstStyle/>
          <a:p>
            <a:endParaRPr/>
          </a:p>
        </p:txBody>
      </p:sp>
      <p:sp>
        <p:nvSpPr>
          <p:cNvPr id="7" name="object 7"/>
          <p:cNvSpPr/>
          <p:nvPr/>
        </p:nvSpPr>
        <p:spPr>
          <a:xfrm>
            <a:off x="3581400" y="4305300"/>
            <a:ext cx="1971675" cy="103822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28600" y="5562600"/>
            <a:ext cx="4210050" cy="10382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695825" y="5562600"/>
            <a:ext cx="1924050" cy="10382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838950" y="5562600"/>
            <a:ext cx="1905000" cy="1038225"/>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Sunil</a:t>
            </a:r>
            <a:r>
              <a:rPr spc="-95" dirty="0"/>
              <a:t> </a:t>
            </a:r>
            <a:r>
              <a:rPr dirty="0"/>
              <a:t>Kumar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2859"/>
            <a:ext cx="5929884" cy="89915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9349" y="168020"/>
            <a:ext cx="5474970" cy="696595"/>
          </a:xfrm>
          <a:prstGeom prst="rect">
            <a:avLst/>
          </a:prstGeom>
        </p:spPr>
        <p:txBody>
          <a:bodyPr vert="horz" wrap="square" lIns="0" tIns="12700" rIns="0" bIns="0" rtlCol="0">
            <a:spAutoFit/>
          </a:bodyPr>
          <a:lstStyle/>
          <a:p>
            <a:pPr marL="12700">
              <a:lnSpc>
                <a:spcPct val="100000"/>
              </a:lnSpc>
              <a:spcBef>
                <a:spcPts val="100"/>
              </a:spcBef>
            </a:pPr>
            <a:r>
              <a:rPr sz="4400" b="1" dirty="0">
                <a:latin typeface="Times New Roman"/>
                <a:cs typeface="Times New Roman"/>
              </a:rPr>
              <a:t>Convenience</a:t>
            </a:r>
            <a:r>
              <a:rPr sz="4400" b="1" spc="-95" dirty="0">
                <a:latin typeface="Times New Roman"/>
                <a:cs typeface="Times New Roman"/>
              </a:rPr>
              <a:t> </a:t>
            </a:r>
            <a:r>
              <a:rPr sz="4400" b="1" dirty="0">
                <a:latin typeface="Times New Roman"/>
                <a:cs typeface="Times New Roman"/>
              </a:rPr>
              <a:t>Sampling</a:t>
            </a:r>
            <a:endParaRPr sz="4400">
              <a:latin typeface="Times New Roman"/>
              <a:cs typeface="Times New Roman"/>
            </a:endParaRPr>
          </a:p>
        </p:txBody>
      </p:sp>
      <p:sp>
        <p:nvSpPr>
          <p:cNvPr id="5" name="object 5"/>
          <p:cNvSpPr txBox="1"/>
          <p:nvPr/>
        </p:nvSpPr>
        <p:spPr>
          <a:xfrm>
            <a:off x="5090854" y="6336003"/>
            <a:ext cx="848994" cy="199390"/>
          </a:xfrm>
          <a:prstGeom prst="rect">
            <a:avLst/>
          </a:prstGeom>
        </p:spPr>
        <p:txBody>
          <a:bodyPr vert="horz" wrap="square" lIns="0" tIns="0" rIns="0" bIns="0" rtlCol="0">
            <a:spAutoFit/>
          </a:bodyPr>
          <a:lstStyle/>
          <a:p>
            <a:pPr>
              <a:lnSpc>
                <a:spcPts val="1550"/>
              </a:lnSpc>
            </a:pPr>
            <a:r>
              <a:rPr sz="1400" dirty="0">
                <a:solidFill>
                  <a:srgbClr val="696363"/>
                </a:solidFill>
                <a:latin typeface="Arial"/>
                <a:cs typeface="Arial"/>
              </a:rPr>
              <a:t>unil</a:t>
            </a:r>
            <a:r>
              <a:rPr sz="1400" spc="-114" dirty="0">
                <a:solidFill>
                  <a:srgbClr val="696363"/>
                </a:solidFill>
                <a:latin typeface="Arial"/>
                <a:cs typeface="Arial"/>
              </a:rPr>
              <a:t> </a:t>
            </a:r>
            <a:r>
              <a:rPr sz="1400" dirty="0">
                <a:solidFill>
                  <a:srgbClr val="696363"/>
                </a:solidFill>
                <a:latin typeface="Arial"/>
                <a:cs typeface="Arial"/>
              </a:rPr>
              <a:t>Kumar</a:t>
            </a:r>
            <a:endParaRPr sz="1400">
              <a:latin typeface="Arial"/>
              <a:cs typeface="Arial"/>
            </a:endParaRPr>
          </a:p>
        </p:txBody>
      </p:sp>
      <p:sp>
        <p:nvSpPr>
          <p:cNvPr id="6" name="object 6"/>
          <p:cNvSpPr/>
          <p:nvPr/>
        </p:nvSpPr>
        <p:spPr>
          <a:xfrm>
            <a:off x="5105400" y="3657600"/>
            <a:ext cx="4038599" cy="320039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07949" y="1002919"/>
            <a:ext cx="8332470" cy="5808345"/>
          </a:xfrm>
          <a:prstGeom prst="rect">
            <a:avLst/>
          </a:prstGeom>
        </p:spPr>
        <p:txBody>
          <a:bodyPr vert="horz" wrap="square" lIns="0" tIns="13335" rIns="0" bIns="0" rtlCol="0">
            <a:spAutoFit/>
          </a:bodyPr>
          <a:lstStyle/>
          <a:p>
            <a:pPr marL="12700" marR="543560">
              <a:lnSpc>
                <a:spcPct val="100000"/>
              </a:lnSpc>
              <a:spcBef>
                <a:spcPts val="105"/>
              </a:spcBef>
            </a:pPr>
            <a:r>
              <a:rPr sz="2600" b="1" spc="-55" dirty="0">
                <a:latin typeface="Trebuchet MS"/>
                <a:cs typeface="Trebuchet MS"/>
              </a:rPr>
              <a:t>Advantage: </a:t>
            </a:r>
            <a:r>
              <a:rPr sz="2600" spc="-80" dirty="0">
                <a:latin typeface="Arial"/>
                <a:cs typeface="Arial"/>
              </a:rPr>
              <a:t>A </a:t>
            </a:r>
            <a:r>
              <a:rPr sz="2600" spc="-110" dirty="0">
                <a:latin typeface="Arial"/>
                <a:cs typeface="Arial"/>
              </a:rPr>
              <a:t>sample </a:t>
            </a:r>
            <a:r>
              <a:rPr sz="2600" spc="-95" dirty="0">
                <a:latin typeface="Arial"/>
                <a:cs typeface="Arial"/>
              </a:rPr>
              <a:t>selected </a:t>
            </a:r>
            <a:r>
              <a:rPr sz="2600" spc="15" dirty="0">
                <a:latin typeface="Arial"/>
                <a:cs typeface="Arial"/>
              </a:rPr>
              <a:t>for </a:t>
            </a:r>
            <a:r>
              <a:rPr sz="2600" spc="-180" dirty="0">
                <a:latin typeface="Arial"/>
                <a:cs typeface="Arial"/>
              </a:rPr>
              <a:t>ease </a:t>
            </a:r>
            <a:r>
              <a:rPr sz="2600" spc="20" dirty="0">
                <a:latin typeface="Arial"/>
                <a:cs typeface="Arial"/>
              </a:rPr>
              <a:t>of </a:t>
            </a:r>
            <a:r>
              <a:rPr sz="2600" spc="-180" dirty="0">
                <a:latin typeface="Arial"/>
                <a:cs typeface="Arial"/>
              </a:rPr>
              <a:t>access,  </a:t>
            </a:r>
            <a:r>
              <a:rPr sz="2600" spc="-35" dirty="0">
                <a:latin typeface="Arial"/>
                <a:cs typeface="Arial"/>
              </a:rPr>
              <a:t>immediately</a:t>
            </a:r>
            <a:r>
              <a:rPr sz="2600" spc="-245" dirty="0">
                <a:latin typeface="Arial"/>
                <a:cs typeface="Arial"/>
              </a:rPr>
              <a:t> </a:t>
            </a:r>
            <a:r>
              <a:rPr sz="2600" spc="-55" dirty="0">
                <a:latin typeface="Arial"/>
                <a:cs typeface="Arial"/>
              </a:rPr>
              <a:t>known</a:t>
            </a:r>
            <a:r>
              <a:rPr sz="2600" spc="-200" dirty="0">
                <a:latin typeface="Arial"/>
                <a:cs typeface="Arial"/>
              </a:rPr>
              <a:t> </a:t>
            </a:r>
            <a:r>
              <a:rPr sz="2600" spc="-40" dirty="0">
                <a:latin typeface="Arial"/>
                <a:cs typeface="Arial"/>
              </a:rPr>
              <a:t>population</a:t>
            </a:r>
            <a:r>
              <a:rPr sz="2600" spc="-215" dirty="0">
                <a:latin typeface="Arial"/>
                <a:cs typeface="Arial"/>
              </a:rPr>
              <a:t> </a:t>
            </a:r>
            <a:r>
              <a:rPr sz="2600" spc="-60" dirty="0">
                <a:latin typeface="Arial"/>
                <a:cs typeface="Arial"/>
              </a:rPr>
              <a:t>group</a:t>
            </a:r>
            <a:r>
              <a:rPr sz="2600" spc="-200" dirty="0">
                <a:latin typeface="Arial"/>
                <a:cs typeface="Arial"/>
              </a:rPr>
              <a:t> </a:t>
            </a:r>
            <a:r>
              <a:rPr sz="2600" spc="-105" dirty="0">
                <a:latin typeface="Arial"/>
                <a:cs typeface="Arial"/>
              </a:rPr>
              <a:t>and</a:t>
            </a:r>
            <a:r>
              <a:rPr sz="2600" spc="-215" dirty="0">
                <a:latin typeface="Arial"/>
                <a:cs typeface="Arial"/>
              </a:rPr>
              <a:t> </a:t>
            </a:r>
            <a:r>
              <a:rPr sz="2600" spc="-60" dirty="0">
                <a:latin typeface="Arial"/>
                <a:cs typeface="Arial"/>
              </a:rPr>
              <a:t>good</a:t>
            </a:r>
            <a:r>
              <a:rPr sz="2600" spc="-200" dirty="0">
                <a:latin typeface="Arial"/>
                <a:cs typeface="Arial"/>
              </a:rPr>
              <a:t> </a:t>
            </a:r>
            <a:r>
              <a:rPr sz="2600" spc="-125" dirty="0">
                <a:latin typeface="Arial"/>
                <a:cs typeface="Arial"/>
              </a:rPr>
              <a:t>response  </a:t>
            </a:r>
            <a:r>
              <a:rPr sz="2600" spc="-35" dirty="0">
                <a:latin typeface="Arial"/>
                <a:cs typeface="Arial"/>
              </a:rPr>
              <a:t>rate.</a:t>
            </a:r>
            <a:endParaRPr sz="2600">
              <a:latin typeface="Arial"/>
              <a:cs typeface="Arial"/>
            </a:endParaRPr>
          </a:p>
          <a:p>
            <a:pPr marL="12700" marR="5080">
              <a:lnSpc>
                <a:spcPct val="100000"/>
              </a:lnSpc>
              <a:spcBef>
                <a:spcPts val="1800"/>
              </a:spcBef>
            </a:pPr>
            <a:r>
              <a:rPr sz="2600" b="1" spc="-55" dirty="0">
                <a:latin typeface="Trebuchet MS"/>
                <a:cs typeface="Trebuchet MS"/>
              </a:rPr>
              <a:t>Disadvantage:</a:t>
            </a:r>
            <a:r>
              <a:rPr sz="2600" b="1" spc="-285" dirty="0">
                <a:latin typeface="Trebuchet MS"/>
                <a:cs typeface="Trebuchet MS"/>
              </a:rPr>
              <a:t> </a:t>
            </a:r>
            <a:r>
              <a:rPr sz="2600" spc="-65" dirty="0">
                <a:latin typeface="Arial"/>
                <a:cs typeface="Arial"/>
              </a:rPr>
              <a:t>cannot</a:t>
            </a:r>
            <a:r>
              <a:rPr sz="2600" spc="-190" dirty="0">
                <a:latin typeface="Arial"/>
                <a:cs typeface="Arial"/>
              </a:rPr>
              <a:t> </a:t>
            </a:r>
            <a:r>
              <a:rPr sz="2600" spc="-100" dirty="0">
                <a:latin typeface="Arial"/>
                <a:cs typeface="Arial"/>
              </a:rPr>
              <a:t>generalise</a:t>
            </a:r>
            <a:r>
              <a:rPr sz="2600" spc="-215" dirty="0">
                <a:latin typeface="Arial"/>
                <a:cs typeface="Arial"/>
              </a:rPr>
              <a:t> </a:t>
            </a:r>
            <a:r>
              <a:rPr sz="2600" spc="-50" dirty="0">
                <a:latin typeface="Arial"/>
                <a:cs typeface="Arial"/>
              </a:rPr>
              <a:t>findings</a:t>
            </a:r>
            <a:r>
              <a:rPr sz="2600" spc="-215" dirty="0">
                <a:latin typeface="Arial"/>
                <a:cs typeface="Arial"/>
              </a:rPr>
              <a:t> </a:t>
            </a:r>
            <a:r>
              <a:rPr sz="2600" spc="-85" dirty="0">
                <a:latin typeface="Arial"/>
                <a:cs typeface="Arial"/>
              </a:rPr>
              <a:t>(do</a:t>
            </a:r>
            <a:r>
              <a:rPr sz="2600" spc="-195" dirty="0">
                <a:latin typeface="Arial"/>
                <a:cs typeface="Arial"/>
              </a:rPr>
              <a:t> </a:t>
            </a:r>
            <a:r>
              <a:rPr sz="2600" spc="10" dirty="0">
                <a:latin typeface="Arial"/>
                <a:cs typeface="Arial"/>
              </a:rPr>
              <a:t>not</a:t>
            </a:r>
            <a:r>
              <a:rPr sz="2600" spc="-200" dirty="0">
                <a:latin typeface="Arial"/>
                <a:cs typeface="Arial"/>
              </a:rPr>
              <a:t> </a:t>
            </a:r>
            <a:r>
              <a:rPr sz="2600" spc="-50" dirty="0">
                <a:latin typeface="Arial"/>
                <a:cs typeface="Arial"/>
              </a:rPr>
              <a:t>know</a:t>
            </a:r>
            <a:r>
              <a:rPr sz="2600" spc="-210" dirty="0">
                <a:latin typeface="Arial"/>
                <a:cs typeface="Arial"/>
              </a:rPr>
              <a:t> </a:t>
            </a:r>
            <a:r>
              <a:rPr sz="2600" spc="-20" dirty="0">
                <a:latin typeface="Arial"/>
                <a:cs typeface="Arial"/>
              </a:rPr>
              <a:t>what  </a:t>
            </a:r>
            <a:r>
              <a:rPr sz="2600" spc="-40" dirty="0">
                <a:latin typeface="Arial"/>
                <a:cs typeface="Arial"/>
              </a:rPr>
              <a:t>population </a:t>
            </a:r>
            <a:r>
              <a:rPr sz="2600" spc="-60" dirty="0">
                <a:latin typeface="Arial"/>
                <a:cs typeface="Arial"/>
              </a:rPr>
              <a:t>group </a:t>
            </a:r>
            <a:r>
              <a:rPr sz="2600" spc="-20" dirty="0">
                <a:latin typeface="Arial"/>
                <a:cs typeface="Arial"/>
              </a:rPr>
              <a:t>the </a:t>
            </a:r>
            <a:r>
              <a:rPr sz="2600" spc="-110" dirty="0">
                <a:latin typeface="Arial"/>
                <a:cs typeface="Arial"/>
              </a:rPr>
              <a:t>sample </a:t>
            </a:r>
            <a:r>
              <a:rPr sz="2600" spc="-114" dirty="0">
                <a:latin typeface="Arial"/>
                <a:cs typeface="Arial"/>
              </a:rPr>
              <a:t>is </a:t>
            </a:r>
            <a:r>
              <a:rPr sz="2600" spc="-65" dirty="0">
                <a:latin typeface="Arial"/>
                <a:cs typeface="Arial"/>
              </a:rPr>
              <a:t>representative </a:t>
            </a:r>
            <a:r>
              <a:rPr sz="2600" dirty="0">
                <a:latin typeface="Arial"/>
                <a:cs typeface="Arial"/>
              </a:rPr>
              <a:t>of) </a:t>
            </a:r>
            <a:r>
              <a:rPr sz="2600" spc="-155" dirty="0">
                <a:latin typeface="Arial"/>
                <a:cs typeface="Arial"/>
              </a:rPr>
              <a:t>so </a:t>
            </a:r>
            <a:r>
              <a:rPr sz="2600" spc="-65" dirty="0">
                <a:latin typeface="Arial"/>
                <a:cs typeface="Arial"/>
              </a:rPr>
              <a:t>cannot  </a:t>
            </a:r>
            <a:r>
              <a:rPr sz="2600" spc="-80" dirty="0">
                <a:latin typeface="Arial"/>
                <a:cs typeface="Arial"/>
              </a:rPr>
              <a:t>move</a:t>
            </a:r>
            <a:r>
              <a:rPr sz="2600" spc="-235" dirty="0">
                <a:latin typeface="Arial"/>
                <a:cs typeface="Arial"/>
              </a:rPr>
              <a:t> </a:t>
            </a:r>
            <a:r>
              <a:rPr sz="2600" spc="-75" dirty="0">
                <a:latin typeface="Arial"/>
                <a:cs typeface="Arial"/>
              </a:rPr>
              <a:t>beyond</a:t>
            </a:r>
            <a:r>
              <a:rPr sz="2600" spc="-225" dirty="0">
                <a:latin typeface="Arial"/>
                <a:cs typeface="Arial"/>
              </a:rPr>
              <a:t> </a:t>
            </a:r>
            <a:r>
              <a:rPr sz="2600" spc="-80" dirty="0">
                <a:latin typeface="Arial"/>
                <a:cs typeface="Arial"/>
              </a:rPr>
              <a:t>describing</a:t>
            </a:r>
            <a:r>
              <a:rPr sz="2600" spc="-229" dirty="0">
                <a:latin typeface="Arial"/>
                <a:cs typeface="Arial"/>
              </a:rPr>
              <a:t> </a:t>
            </a:r>
            <a:r>
              <a:rPr sz="2600" spc="-15" dirty="0">
                <a:latin typeface="Arial"/>
                <a:cs typeface="Arial"/>
              </a:rPr>
              <a:t>the</a:t>
            </a:r>
            <a:r>
              <a:rPr sz="2600" spc="-220" dirty="0">
                <a:latin typeface="Arial"/>
                <a:cs typeface="Arial"/>
              </a:rPr>
              <a:t> </a:t>
            </a:r>
            <a:r>
              <a:rPr sz="2600" spc="-100" dirty="0">
                <a:latin typeface="Arial"/>
                <a:cs typeface="Arial"/>
              </a:rPr>
              <a:t>sample.</a:t>
            </a:r>
            <a:endParaRPr sz="2600">
              <a:latin typeface="Arial"/>
              <a:cs typeface="Arial"/>
            </a:endParaRPr>
          </a:p>
          <a:p>
            <a:pPr marL="12700">
              <a:lnSpc>
                <a:spcPct val="100000"/>
              </a:lnSpc>
              <a:spcBef>
                <a:spcPts val="1905"/>
              </a:spcBef>
              <a:buSzPct val="95833"/>
              <a:buChar char="•"/>
              <a:tabLst>
                <a:tab pos="120650" algn="l"/>
              </a:tabLst>
            </a:pPr>
            <a:r>
              <a:rPr sz="2400" spc="-5" dirty="0">
                <a:latin typeface="Arial"/>
                <a:cs typeface="Arial"/>
              </a:rPr>
              <a:t>Problems of</a:t>
            </a:r>
            <a:r>
              <a:rPr sz="2400" spc="5" dirty="0">
                <a:latin typeface="Arial"/>
                <a:cs typeface="Arial"/>
              </a:rPr>
              <a:t> </a:t>
            </a:r>
            <a:r>
              <a:rPr sz="2400" spc="-5" dirty="0">
                <a:latin typeface="Arial"/>
                <a:cs typeface="Arial"/>
              </a:rPr>
              <a:t>reliability</a:t>
            </a:r>
            <a:endParaRPr sz="2400">
              <a:latin typeface="Arial"/>
              <a:cs typeface="Arial"/>
            </a:endParaRPr>
          </a:p>
          <a:p>
            <a:pPr marL="12700" marR="4171315">
              <a:lnSpc>
                <a:spcPct val="162500"/>
              </a:lnSpc>
              <a:buSzPct val="95833"/>
              <a:buChar char="•"/>
              <a:tabLst>
                <a:tab pos="120650" algn="l"/>
              </a:tabLst>
            </a:pPr>
            <a:r>
              <a:rPr sz="2400" spc="-5" dirty="0">
                <a:latin typeface="Arial"/>
                <a:cs typeface="Arial"/>
              </a:rPr>
              <a:t>Do respondents represent the  target</a:t>
            </a:r>
            <a:r>
              <a:rPr sz="2400" spc="-20" dirty="0">
                <a:latin typeface="Arial"/>
                <a:cs typeface="Arial"/>
              </a:rPr>
              <a:t> </a:t>
            </a:r>
            <a:r>
              <a:rPr sz="2400" spc="-5" dirty="0">
                <a:latin typeface="Arial"/>
                <a:cs typeface="Arial"/>
              </a:rPr>
              <a:t>population</a:t>
            </a:r>
            <a:endParaRPr sz="2400">
              <a:latin typeface="Arial"/>
              <a:cs typeface="Arial"/>
            </a:endParaRPr>
          </a:p>
          <a:p>
            <a:pPr marL="12700">
              <a:lnSpc>
                <a:spcPct val="100000"/>
              </a:lnSpc>
              <a:spcBef>
                <a:spcPts val="1805"/>
              </a:spcBef>
              <a:buSzPct val="95833"/>
              <a:buChar char="•"/>
              <a:tabLst>
                <a:tab pos="120650" algn="l"/>
              </a:tabLst>
            </a:pPr>
            <a:r>
              <a:rPr sz="2400" spc="-5" dirty="0">
                <a:latin typeface="Arial"/>
                <a:cs typeface="Arial"/>
              </a:rPr>
              <a:t>Results are </a:t>
            </a:r>
            <a:r>
              <a:rPr sz="2400" dirty="0">
                <a:latin typeface="Arial"/>
                <a:cs typeface="Arial"/>
              </a:rPr>
              <a:t>not</a:t>
            </a:r>
            <a:r>
              <a:rPr sz="2400" spc="10" dirty="0">
                <a:latin typeface="Arial"/>
                <a:cs typeface="Arial"/>
              </a:rPr>
              <a:t> </a:t>
            </a:r>
            <a:r>
              <a:rPr sz="2400" spc="-5" dirty="0">
                <a:latin typeface="Arial"/>
                <a:cs typeface="Arial"/>
              </a:rPr>
              <a:t>generalizable</a:t>
            </a:r>
            <a:endParaRPr sz="2400">
              <a:latin typeface="Arial"/>
              <a:cs typeface="Arial"/>
            </a:endParaRPr>
          </a:p>
          <a:p>
            <a:pPr marL="1114425" algn="ctr">
              <a:lnSpc>
                <a:spcPts val="1345"/>
              </a:lnSpc>
              <a:spcBef>
                <a:spcPts val="2405"/>
              </a:spcBef>
            </a:pPr>
            <a:r>
              <a:rPr sz="1400" dirty="0">
                <a:solidFill>
                  <a:srgbClr val="696363"/>
                </a:solidFill>
                <a:latin typeface="Arial"/>
                <a:cs typeface="Arial"/>
              </a:rPr>
              <a:t>S</a:t>
            </a:r>
            <a:endParaRPr sz="1400">
              <a:latin typeface="Arial"/>
              <a:cs typeface="Arial"/>
            </a:endParaRPr>
          </a:p>
          <a:p>
            <a:pPr marL="184150">
              <a:lnSpc>
                <a:spcPts val="2425"/>
              </a:lnSpc>
            </a:pPr>
            <a:endParaRPr sz="2300">
              <a:latin typeface="Comic Sans MS"/>
              <a:cs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225044"/>
            <a:ext cx="775843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Judgmental </a:t>
            </a:r>
            <a:r>
              <a:rPr sz="3200" b="1" spc="-5" dirty="0">
                <a:latin typeface="Times New Roman"/>
                <a:cs typeface="Times New Roman"/>
              </a:rPr>
              <a:t>sampling </a:t>
            </a:r>
            <a:r>
              <a:rPr sz="3200" b="1" dirty="0">
                <a:latin typeface="Times New Roman"/>
                <a:cs typeface="Times New Roman"/>
              </a:rPr>
              <a:t>or Purposive</a:t>
            </a:r>
            <a:r>
              <a:rPr sz="3200" b="1" spc="-125" dirty="0">
                <a:latin typeface="Times New Roman"/>
                <a:cs typeface="Times New Roman"/>
              </a:rPr>
              <a:t> </a:t>
            </a:r>
            <a:r>
              <a:rPr sz="3200" b="1" spc="-5" dirty="0">
                <a:latin typeface="Times New Roman"/>
                <a:cs typeface="Times New Roman"/>
              </a:rPr>
              <a:t>sampling</a:t>
            </a:r>
            <a:endParaRPr sz="3200">
              <a:latin typeface="Times New Roman"/>
              <a:cs typeface="Times New Roman"/>
            </a:endParaRPr>
          </a:p>
        </p:txBody>
      </p:sp>
      <p:sp>
        <p:nvSpPr>
          <p:cNvPr id="4" name="object 4"/>
          <p:cNvSpPr txBox="1">
            <a:spLocks noGrp="1"/>
          </p:cNvSpPr>
          <p:nvPr>
            <p:ph type="ftr" sz="quarter" idx="5"/>
          </p:nvPr>
        </p:nvSpPr>
        <p:spPr>
          <a:xfrm>
            <a:off x="4959222" y="6323303"/>
            <a:ext cx="993139" cy="204351"/>
          </a:xfrm>
          <a:prstGeom prst="rect">
            <a:avLst/>
          </a:prstGeom>
        </p:spPr>
        <p:txBody>
          <a:bodyPr vert="horz" wrap="square" lIns="0" tIns="0" rIns="0" bIns="0" rtlCol="0">
            <a:spAutoFit/>
          </a:bodyPr>
          <a:lstStyle/>
          <a:p>
            <a:pPr marL="12700">
              <a:lnSpc>
                <a:spcPts val="1650"/>
              </a:lnSpc>
            </a:pPr>
            <a:endParaRPr dirty="0"/>
          </a:p>
        </p:txBody>
      </p:sp>
      <p:sp>
        <p:nvSpPr>
          <p:cNvPr id="3" name="object 3"/>
          <p:cNvSpPr txBox="1"/>
          <p:nvPr/>
        </p:nvSpPr>
        <p:spPr>
          <a:xfrm>
            <a:off x="612140" y="783081"/>
            <a:ext cx="7870190" cy="5139055"/>
          </a:xfrm>
          <a:prstGeom prst="rect">
            <a:avLst/>
          </a:prstGeom>
        </p:spPr>
        <p:txBody>
          <a:bodyPr vert="horz" wrap="square" lIns="0" tIns="12065" rIns="0" bIns="0" rtlCol="0">
            <a:spAutoFit/>
          </a:bodyPr>
          <a:lstStyle/>
          <a:p>
            <a:pPr marL="332740" marR="5080" indent="-320040">
              <a:lnSpc>
                <a:spcPct val="100000"/>
              </a:lnSpc>
              <a:spcBef>
                <a:spcPts val="95"/>
              </a:spcBef>
              <a:buClr>
                <a:srgbClr val="9B2C1F"/>
              </a:buClr>
              <a:buSzPct val="58928"/>
              <a:buFont typeface="Wingdings"/>
              <a:buChar char=""/>
              <a:tabLst>
                <a:tab pos="332105" algn="l"/>
                <a:tab pos="332740" algn="l"/>
              </a:tabLst>
            </a:pPr>
            <a:r>
              <a:rPr sz="2800" spc="-5" dirty="0">
                <a:latin typeface="Times New Roman"/>
                <a:cs typeface="Times New Roman"/>
              </a:rPr>
              <a:t>- The researcher chooses </a:t>
            </a:r>
            <a:r>
              <a:rPr sz="2800" dirty="0">
                <a:latin typeface="Times New Roman"/>
                <a:cs typeface="Times New Roman"/>
              </a:rPr>
              <a:t>the </a:t>
            </a:r>
            <a:r>
              <a:rPr sz="2800" spc="-5" dirty="0">
                <a:latin typeface="Times New Roman"/>
                <a:cs typeface="Times New Roman"/>
              </a:rPr>
              <a:t>sample based on who  they </a:t>
            </a:r>
            <a:r>
              <a:rPr sz="2800" dirty="0">
                <a:latin typeface="Times New Roman"/>
                <a:cs typeface="Times New Roman"/>
              </a:rPr>
              <a:t>think </a:t>
            </a:r>
            <a:r>
              <a:rPr sz="2800" spc="-5" dirty="0">
                <a:latin typeface="Times New Roman"/>
                <a:cs typeface="Times New Roman"/>
              </a:rPr>
              <a:t>would be appropriate </a:t>
            </a:r>
            <a:r>
              <a:rPr sz="2800" dirty="0">
                <a:latin typeface="Times New Roman"/>
                <a:cs typeface="Times New Roman"/>
              </a:rPr>
              <a:t>for the </a:t>
            </a:r>
            <a:r>
              <a:rPr sz="2800" spc="-30" dirty="0">
                <a:latin typeface="Times New Roman"/>
                <a:cs typeface="Times New Roman"/>
              </a:rPr>
              <a:t>study. </a:t>
            </a:r>
            <a:r>
              <a:rPr sz="2800" spc="-5" dirty="0">
                <a:latin typeface="Times New Roman"/>
                <a:cs typeface="Times New Roman"/>
              </a:rPr>
              <a:t>This</a:t>
            </a:r>
            <a:r>
              <a:rPr sz="2800" spc="-105" dirty="0">
                <a:latin typeface="Times New Roman"/>
                <a:cs typeface="Times New Roman"/>
              </a:rPr>
              <a:t> </a:t>
            </a:r>
            <a:r>
              <a:rPr sz="2800" spc="-5" dirty="0">
                <a:latin typeface="Times New Roman"/>
                <a:cs typeface="Times New Roman"/>
              </a:rPr>
              <a:t>is  used primarily when there is a limited number of  </a:t>
            </a:r>
            <a:r>
              <a:rPr sz="2800" dirty="0">
                <a:latin typeface="Times New Roman"/>
                <a:cs typeface="Times New Roman"/>
              </a:rPr>
              <a:t>people </a:t>
            </a:r>
            <a:r>
              <a:rPr sz="2800" spc="-5" dirty="0">
                <a:latin typeface="Times New Roman"/>
                <a:cs typeface="Times New Roman"/>
              </a:rPr>
              <a:t>that have expertise in </a:t>
            </a:r>
            <a:r>
              <a:rPr sz="2800" dirty="0">
                <a:latin typeface="Times New Roman"/>
                <a:cs typeface="Times New Roman"/>
              </a:rPr>
              <a:t>the </a:t>
            </a:r>
            <a:r>
              <a:rPr sz="2800" spc="-5" dirty="0">
                <a:latin typeface="Times New Roman"/>
                <a:cs typeface="Times New Roman"/>
              </a:rPr>
              <a:t>area being  researched</a:t>
            </a:r>
            <a:endParaRPr sz="2800">
              <a:latin typeface="Times New Roman"/>
              <a:cs typeface="Times New Roman"/>
            </a:endParaRPr>
          </a:p>
          <a:p>
            <a:pPr marL="332740" indent="-320040">
              <a:lnSpc>
                <a:spcPct val="100000"/>
              </a:lnSpc>
              <a:spcBef>
                <a:spcPts val="710"/>
              </a:spcBef>
              <a:buClr>
                <a:srgbClr val="9B2C1F"/>
              </a:buClr>
              <a:buSzPct val="58928"/>
              <a:buFont typeface="Wingdings"/>
              <a:buChar char=""/>
              <a:tabLst>
                <a:tab pos="332105" algn="l"/>
                <a:tab pos="332740" algn="l"/>
              </a:tabLst>
            </a:pPr>
            <a:r>
              <a:rPr sz="2800" spc="-10" dirty="0">
                <a:latin typeface="Times New Roman"/>
                <a:cs typeface="Times New Roman"/>
              </a:rPr>
              <a:t>Selected </a:t>
            </a:r>
            <a:r>
              <a:rPr sz="2800" spc="-5" dirty="0">
                <a:latin typeface="Times New Roman"/>
                <a:cs typeface="Times New Roman"/>
              </a:rPr>
              <a:t>based on </a:t>
            </a:r>
            <a:r>
              <a:rPr sz="2800" spc="-10" dirty="0">
                <a:latin typeface="Times New Roman"/>
                <a:cs typeface="Times New Roman"/>
              </a:rPr>
              <a:t>an </a:t>
            </a:r>
            <a:r>
              <a:rPr sz="2800" spc="-5">
                <a:latin typeface="Times New Roman"/>
                <a:cs typeface="Times New Roman"/>
              </a:rPr>
              <a:t>experienced </a:t>
            </a:r>
            <a:r>
              <a:rPr sz="2800" spc="-150" smtClean="0">
                <a:latin typeface="Times New Roman"/>
                <a:cs typeface="Times New Roman"/>
              </a:rPr>
              <a:t>individual</a:t>
            </a:r>
            <a:r>
              <a:rPr lang="en-US" sz="2800" spc="-150" dirty="0" smtClean="0">
                <a:latin typeface="Times New Roman"/>
                <a:cs typeface="Times New Roman"/>
              </a:rPr>
              <a:t>'</a:t>
            </a:r>
            <a:r>
              <a:rPr sz="2800" spc="-150" smtClean="0">
                <a:latin typeface="Times New Roman"/>
                <a:cs typeface="Times New Roman"/>
              </a:rPr>
              <a:t>s</a:t>
            </a:r>
            <a:r>
              <a:rPr sz="2800" spc="15" smtClean="0">
                <a:latin typeface="Times New Roman"/>
                <a:cs typeface="Times New Roman"/>
              </a:rPr>
              <a:t> </a:t>
            </a:r>
            <a:r>
              <a:rPr sz="2800" spc="-5" dirty="0">
                <a:latin typeface="Times New Roman"/>
                <a:cs typeface="Times New Roman"/>
              </a:rPr>
              <a:t>belief</a:t>
            </a:r>
            <a:endParaRPr sz="2800">
              <a:latin typeface="Times New Roman"/>
              <a:cs typeface="Times New Roman"/>
            </a:endParaRPr>
          </a:p>
          <a:p>
            <a:pPr marL="332740" indent="-320040">
              <a:lnSpc>
                <a:spcPct val="100000"/>
              </a:lnSpc>
              <a:spcBef>
                <a:spcPts val="700"/>
              </a:spcBef>
              <a:buClr>
                <a:srgbClr val="9B2C1F"/>
              </a:buClr>
              <a:buSzPct val="58928"/>
              <a:buFont typeface="Wingdings"/>
              <a:buChar char=""/>
              <a:tabLst>
                <a:tab pos="332105" algn="l"/>
                <a:tab pos="332740" algn="l"/>
              </a:tabLst>
            </a:pPr>
            <a:r>
              <a:rPr sz="2800" spc="-5" dirty="0">
                <a:latin typeface="Times New Roman"/>
                <a:cs typeface="Times New Roman"/>
              </a:rPr>
              <a:t>Advantages</a:t>
            </a:r>
            <a:endParaRPr sz="2800">
              <a:latin typeface="Times New Roman"/>
              <a:cs typeface="Times New Roman"/>
            </a:endParaRPr>
          </a:p>
          <a:p>
            <a:pPr marL="652780" lvl="1" indent="-274320">
              <a:lnSpc>
                <a:spcPct val="100000"/>
              </a:lnSpc>
              <a:spcBef>
                <a:spcPts val="600"/>
              </a:spcBef>
              <a:buClr>
                <a:srgbClr val="D24717"/>
              </a:buClr>
              <a:buSzPct val="69642"/>
              <a:buFont typeface="Arial"/>
              <a:buChar char=""/>
              <a:tabLst>
                <a:tab pos="653415" algn="l"/>
              </a:tabLst>
            </a:pPr>
            <a:r>
              <a:rPr sz="2800" spc="-10" dirty="0">
                <a:latin typeface="Times New Roman"/>
                <a:cs typeface="Times New Roman"/>
              </a:rPr>
              <a:t>Based </a:t>
            </a:r>
            <a:r>
              <a:rPr sz="2800" spc="-5" dirty="0">
                <a:latin typeface="Times New Roman"/>
                <a:cs typeface="Times New Roman"/>
              </a:rPr>
              <a:t>on the </a:t>
            </a:r>
            <a:r>
              <a:rPr sz="2800" spc="-5">
                <a:latin typeface="Times New Roman"/>
                <a:cs typeface="Times New Roman"/>
              </a:rPr>
              <a:t>experienced </a:t>
            </a:r>
            <a:r>
              <a:rPr sz="2800" spc="-220" smtClean="0">
                <a:latin typeface="Times New Roman"/>
                <a:cs typeface="Times New Roman"/>
              </a:rPr>
              <a:t>person</a:t>
            </a:r>
            <a:r>
              <a:rPr lang="en-US" sz="2800" spc="-220" dirty="0" smtClean="0">
                <a:latin typeface="Times New Roman"/>
                <a:cs typeface="Times New Roman"/>
              </a:rPr>
              <a:t>'</a:t>
            </a:r>
            <a:r>
              <a:rPr sz="2800" spc="-220" smtClean="0">
                <a:latin typeface="Times New Roman"/>
                <a:cs typeface="Times New Roman"/>
              </a:rPr>
              <a:t>s</a:t>
            </a:r>
            <a:r>
              <a:rPr sz="2800" spc="-30" smtClean="0">
                <a:latin typeface="Times New Roman"/>
                <a:cs typeface="Times New Roman"/>
              </a:rPr>
              <a:t> </a:t>
            </a:r>
            <a:r>
              <a:rPr sz="2800" spc="-5" dirty="0">
                <a:latin typeface="Times New Roman"/>
                <a:cs typeface="Times New Roman"/>
              </a:rPr>
              <a:t>judgment</a:t>
            </a:r>
            <a:endParaRPr sz="2800">
              <a:latin typeface="Times New Roman"/>
              <a:cs typeface="Times New Roman"/>
            </a:endParaRPr>
          </a:p>
          <a:p>
            <a:pPr marL="332740" indent="-320040">
              <a:lnSpc>
                <a:spcPct val="100000"/>
              </a:lnSpc>
              <a:spcBef>
                <a:spcPts val="695"/>
              </a:spcBef>
              <a:buClr>
                <a:srgbClr val="9B2C1F"/>
              </a:buClr>
              <a:buSzPct val="58928"/>
              <a:buFont typeface="Wingdings"/>
              <a:buChar char=""/>
              <a:tabLst>
                <a:tab pos="332105" algn="l"/>
                <a:tab pos="332740" algn="l"/>
              </a:tabLst>
            </a:pPr>
            <a:r>
              <a:rPr sz="2800" spc="-5" dirty="0">
                <a:latin typeface="Times New Roman"/>
                <a:cs typeface="Times New Roman"/>
              </a:rPr>
              <a:t>Disadvantages</a:t>
            </a:r>
            <a:endParaRPr sz="2800">
              <a:latin typeface="Times New Roman"/>
              <a:cs typeface="Times New Roman"/>
            </a:endParaRPr>
          </a:p>
          <a:p>
            <a:pPr marL="652780" marR="652780" lvl="1" indent="-274320">
              <a:lnSpc>
                <a:spcPct val="100000"/>
              </a:lnSpc>
              <a:spcBef>
                <a:spcPts val="600"/>
              </a:spcBef>
              <a:buClr>
                <a:srgbClr val="D24717"/>
              </a:buClr>
              <a:buSzPct val="69642"/>
              <a:buFont typeface="Arial"/>
              <a:buChar char=""/>
              <a:tabLst>
                <a:tab pos="653415" algn="l"/>
              </a:tabLst>
            </a:pPr>
            <a:r>
              <a:rPr sz="2800" spc="-5" dirty="0">
                <a:latin typeface="Times New Roman"/>
                <a:cs typeface="Times New Roman"/>
              </a:rPr>
              <a:t>Cannot </a:t>
            </a:r>
            <a:r>
              <a:rPr sz="2800" spc="-10" dirty="0">
                <a:latin typeface="Times New Roman"/>
                <a:cs typeface="Times New Roman"/>
              </a:rPr>
              <a:t>measure </a:t>
            </a:r>
            <a:r>
              <a:rPr sz="2800" dirty="0">
                <a:latin typeface="Times New Roman"/>
                <a:cs typeface="Times New Roman"/>
              </a:rPr>
              <a:t>the </a:t>
            </a:r>
            <a:r>
              <a:rPr sz="2800" spc="-5" dirty="0">
                <a:latin typeface="Times New Roman"/>
                <a:cs typeface="Times New Roman"/>
              </a:rPr>
              <a:t>respresentativeness </a:t>
            </a:r>
            <a:r>
              <a:rPr sz="2800" spc="-5">
                <a:latin typeface="Times New Roman"/>
                <a:cs typeface="Times New Roman"/>
              </a:rPr>
              <a:t>of </a:t>
            </a:r>
            <a:r>
              <a:rPr sz="2800" spc="-585" smtClean="0">
                <a:latin typeface="Times New Roman"/>
                <a:cs typeface="Times New Roman"/>
              </a:rPr>
              <a:t>t</a:t>
            </a:r>
            <a:r>
              <a:rPr lang="en-US" sz="2800" spc="-585" dirty="0" smtClean="0">
                <a:latin typeface="Times New Roman"/>
                <a:cs typeface="Times New Roman"/>
              </a:rPr>
              <a:t>      </a:t>
            </a:r>
            <a:r>
              <a:rPr sz="2800" spc="-585" smtClean="0">
                <a:latin typeface="Times New Roman"/>
                <a:cs typeface="Times New Roman"/>
              </a:rPr>
              <a:t>h</a:t>
            </a:r>
            <a:r>
              <a:rPr lang="en-US" sz="2800" spc="-585" dirty="0" smtClean="0">
                <a:latin typeface="Times New Roman"/>
                <a:cs typeface="Times New Roman"/>
              </a:rPr>
              <a:t>   </a:t>
            </a:r>
            <a:r>
              <a:rPr sz="2800" spc="-585" smtClean="0">
                <a:latin typeface="Times New Roman"/>
                <a:cs typeface="Times New Roman"/>
              </a:rPr>
              <a:t>e  </a:t>
            </a:r>
            <a:r>
              <a:rPr sz="2800" spc="-5" dirty="0">
                <a:latin typeface="Times New Roman"/>
                <a:cs typeface="Times New Roman"/>
              </a:rPr>
              <a:t>sample</a:t>
            </a:r>
            <a:endParaRPr sz="28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644" y="144779"/>
            <a:ext cx="4218432" cy="838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48741" y="367410"/>
            <a:ext cx="3521075" cy="482600"/>
          </a:xfrm>
          <a:prstGeom prst="rect">
            <a:avLst/>
          </a:prstGeom>
        </p:spPr>
        <p:txBody>
          <a:bodyPr vert="horz" wrap="square" lIns="0" tIns="12700" rIns="0" bIns="0" rtlCol="0">
            <a:spAutoFit/>
          </a:bodyPr>
          <a:lstStyle/>
          <a:p>
            <a:pPr marL="12700">
              <a:lnSpc>
                <a:spcPct val="100000"/>
              </a:lnSpc>
              <a:spcBef>
                <a:spcPts val="100"/>
              </a:spcBef>
            </a:pPr>
            <a:r>
              <a:rPr sz="3000" b="1" spc="-50" dirty="0">
                <a:latin typeface="Times New Roman"/>
                <a:cs typeface="Times New Roman"/>
              </a:rPr>
              <a:t>QUOTA</a:t>
            </a:r>
            <a:r>
              <a:rPr sz="3000" b="1" spc="-210" dirty="0">
                <a:latin typeface="Times New Roman"/>
                <a:cs typeface="Times New Roman"/>
              </a:rPr>
              <a:t> </a:t>
            </a:r>
            <a:r>
              <a:rPr sz="3000" b="1" spc="-5" dirty="0">
                <a:latin typeface="Times New Roman"/>
                <a:cs typeface="Times New Roman"/>
              </a:rPr>
              <a:t>SAMPLING</a:t>
            </a:r>
            <a:endParaRPr sz="3000">
              <a:latin typeface="Times New Roman"/>
              <a:cs typeface="Times New Roman"/>
            </a:endParaRPr>
          </a:p>
        </p:txBody>
      </p:sp>
      <p:sp>
        <p:nvSpPr>
          <p:cNvPr id="5" name="object 5"/>
          <p:cNvSpPr txBox="1">
            <a:spLocks noGrp="1"/>
          </p:cNvSpPr>
          <p:nvPr>
            <p:ph type="ftr" sz="quarter" idx="5"/>
          </p:nvPr>
        </p:nvSpPr>
        <p:spPr>
          <a:xfrm>
            <a:off x="4959222" y="6323303"/>
            <a:ext cx="993139" cy="204351"/>
          </a:xfrm>
          <a:prstGeom prst="rect">
            <a:avLst/>
          </a:prstGeom>
        </p:spPr>
        <p:txBody>
          <a:bodyPr vert="horz" wrap="square" lIns="0" tIns="0" rIns="0" bIns="0" rtlCol="0">
            <a:spAutoFit/>
          </a:bodyPr>
          <a:lstStyle/>
          <a:p>
            <a:pPr marL="12700">
              <a:lnSpc>
                <a:spcPts val="1650"/>
              </a:lnSpc>
            </a:pPr>
            <a:endParaRPr dirty="0"/>
          </a:p>
        </p:txBody>
      </p:sp>
      <p:sp>
        <p:nvSpPr>
          <p:cNvPr id="4" name="object 4"/>
          <p:cNvSpPr txBox="1"/>
          <p:nvPr/>
        </p:nvSpPr>
        <p:spPr>
          <a:xfrm>
            <a:off x="307340" y="1353058"/>
            <a:ext cx="8515350" cy="5754139"/>
          </a:xfrm>
          <a:prstGeom prst="rect">
            <a:avLst/>
          </a:prstGeom>
        </p:spPr>
        <p:txBody>
          <a:bodyPr vert="horz" wrap="square" lIns="0" tIns="72390" rIns="0" bIns="0" rtlCol="0">
            <a:spAutoFit/>
          </a:bodyPr>
          <a:lstStyle/>
          <a:p>
            <a:pPr marL="332740" marR="474980" indent="-320040">
              <a:lnSpc>
                <a:spcPts val="2410"/>
              </a:lnSpc>
              <a:spcBef>
                <a:spcPts val="570"/>
              </a:spcBef>
              <a:buClr>
                <a:srgbClr val="9B2C1F"/>
              </a:buClr>
              <a:buSzPct val="72916"/>
              <a:buFont typeface="Wingdings"/>
              <a:buChar char=""/>
              <a:tabLst>
                <a:tab pos="422275" algn="l"/>
                <a:tab pos="422909" algn="l"/>
              </a:tabLst>
            </a:pPr>
            <a:r>
              <a:rPr sz="2400" dirty="0">
                <a:latin typeface="Times New Roman"/>
                <a:cs typeface="Times New Roman"/>
              </a:rPr>
              <a:t>The population </a:t>
            </a:r>
            <a:r>
              <a:rPr sz="2400" spc="-5" dirty="0">
                <a:latin typeface="Times New Roman"/>
                <a:cs typeface="Times New Roman"/>
              </a:rPr>
              <a:t>is first segmented </a:t>
            </a:r>
            <a:r>
              <a:rPr sz="2400" dirty="0">
                <a:latin typeface="Times New Roman"/>
                <a:cs typeface="Times New Roman"/>
              </a:rPr>
              <a:t>into </a:t>
            </a:r>
            <a:r>
              <a:rPr sz="2400" spc="-5" dirty="0">
                <a:latin typeface="Times New Roman"/>
                <a:cs typeface="Times New Roman"/>
              </a:rPr>
              <a:t>mutually </a:t>
            </a:r>
            <a:r>
              <a:rPr sz="2400" dirty="0">
                <a:latin typeface="Times New Roman"/>
                <a:cs typeface="Times New Roman"/>
              </a:rPr>
              <a:t>exclusive</a:t>
            </a:r>
            <a:r>
              <a:rPr sz="2400" spc="-95" dirty="0">
                <a:latin typeface="Times New Roman"/>
                <a:cs typeface="Times New Roman"/>
              </a:rPr>
              <a:t> </a:t>
            </a:r>
            <a:r>
              <a:rPr sz="2400" spc="5" dirty="0">
                <a:latin typeface="Times New Roman"/>
                <a:cs typeface="Times New Roman"/>
              </a:rPr>
              <a:t>sub-  </a:t>
            </a:r>
            <a:r>
              <a:rPr sz="2400" spc="-5" dirty="0">
                <a:latin typeface="Times New Roman"/>
                <a:cs typeface="Times New Roman"/>
              </a:rPr>
              <a:t>groups, just as </a:t>
            </a:r>
            <a:r>
              <a:rPr sz="2400" dirty="0">
                <a:latin typeface="Times New Roman"/>
                <a:cs typeface="Times New Roman"/>
              </a:rPr>
              <a:t>in stratified</a:t>
            </a:r>
            <a:r>
              <a:rPr sz="2400" spc="-65" dirty="0">
                <a:latin typeface="Times New Roman"/>
                <a:cs typeface="Times New Roman"/>
              </a:rPr>
              <a:t> </a:t>
            </a:r>
            <a:r>
              <a:rPr sz="2400" spc="-5" dirty="0">
                <a:latin typeface="Times New Roman"/>
                <a:cs typeface="Times New Roman"/>
              </a:rPr>
              <a:t>sampling.</a:t>
            </a:r>
            <a:endParaRPr sz="2400">
              <a:latin typeface="Times New Roman"/>
              <a:cs typeface="Times New Roman"/>
            </a:endParaRPr>
          </a:p>
          <a:p>
            <a:pPr marL="332740" indent="-320040">
              <a:lnSpc>
                <a:spcPts val="2590"/>
              </a:lnSpc>
              <a:spcBef>
                <a:spcPts val="135"/>
              </a:spcBef>
              <a:buClr>
                <a:srgbClr val="9B2C1F"/>
              </a:buClr>
              <a:buSzPct val="60416"/>
              <a:buFont typeface="Wingdings"/>
              <a:buChar char=""/>
              <a:tabLst>
                <a:tab pos="332105" algn="l"/>
                <a:tab pos="332740" algn="l"/>
                <a:tab pos="4050665" algn="l"/>
              </a:tabLst>
            </a:pPr>
            <a:r>
              <a:rPr sz="2400" dirty="0">
                <a:latin typeface="Times New Roman"/>
                <a:cs typeface="Times New Roman"/>
              </a:rPr>
              <a:t>Then </a:t>
            </a:r>
            <a:r>
              <a:rPr sz="2400" spc="-5" dirty="0">
                <a:latin typeface="Times New Roman"/>
                <a:cs typeface="Times New Roman"/>
              </a:rPr>
              <a:t>judgment </a:t>
            </a:r>
            <a:r>
              <a:rPr sz="2400" dirty="0">
                <a:latin typeface="Times New Roman"/>
                <a:cs typeface="Times New Roman"/>
              </a:rPr>
              <a:t>used</a:t>
            </a:r>
            <a:r>
              <a:rPr sz="2400" spc="-20" dirty="0">
                <a:latin typeface="Times New Roman"/>
                <a:cs typeface="Times New Roman"/>
              </a:rPr>
              <a:t> </a:t>
            </a:r>
            <a:r>
              <a:rPr sz="2400" dirty="0">
                <a:latin typeface="Times New Roman"/>
                <a:cs typeface="Times New Roman"/>
              </a:rPr>
              <a:t>to select	subjects or units </a:t>
            </a:r>
            <a:r>
              <a:rPr sz="2400" spc="-5" dirty="0">
                <a:latin typeface="Times New Roman"/>
                <a:cs typeface="Times New Roman"/>
              </a:rPr>
              <a:t>from </a:t>
            </a:r>
            <a:r>
              <a:rPr sz="2400" dirty="0">
                <a:latin typeface="Times New Roman"/>
                <a:cs typeface="Times New Roman"/>
              </a:rPr>
              <a:t>each</a:t>
            </a:r>
            <a:r>
              <a:rPr sz="2400" spc="-105" dirty="0">
                <a:latin typeface="Times New Roman"/>
                <a:cs typeface="Times New Roman"/>
              </a:rPr>
              <a:t> </a:t>
            </a:r>
            <a:r>
              <a:rPr sz="2400" spc="-5" dirty="0">
                <a:latin typeface="Times New Roman"/>
                <a:cs typeface="Times New Roman"/>
              </a:rPr>
              <a:t>segment</a:t>
            </a:r>
            <a:endParaRPr sz="2400">
              <a:latin typeface="Times New Roman"/>
              <a:cs typeface="Times New Roman"/>
            </a:endParaRPr>
          </a:p>
          <a:p>
            <a:pPr marL="332740">
              <a:lnSpc>
                <a:spcPts val="2590"/>
              </a:lnSpc>
            </a:pPr>
            <a:r>
              <a:rPr sz="2400" spc="-5" dirty="0">
                <a:latin typeface="Times New Roman"/>
                <a:cs typeface="Times New Roman"/>
              </a:rPr>
              <a:t>based on a </a:t>
            </a:r>
            <a:r>
              <a:rPr sz="2400" dirty="0">
                <a:latin typeface="Times New Roman"/>
                <a:cs typeface="Times New Roman"/>
              </a:rPr>
              <a:t>specified</a:t>
            </a:r>
            <a:r>
              <a:rPr sz="2400" spc="-40" dirty="0">
                <a:latin typeface="Times New Roman"/>
                <a:cs typeface="Times New Roman"/>
              </a:rPr>
              <a:t> </a:t>
            </a:r>
            <a:r>
              <a:rPr sz="2400">
                <a:latin typeface="Times New Roman"/>
                <a:cs typeface="Times New Roman"/>
              </a:rPr>
              <a:t>proportion</a:t>
            </a:r>
            <a:r>
              <a:rPr sz="2400" smtClean="0">
                <a:latin typeface="Times New Roman"/>
                <a:cs typeface="Times New Roman"/>
              </a:rPr>
              <a:t>.</a:t>
            </a:r>
            <a:r>
              <a:rPr lang="en-US" sz="2400" dirty="0" smtClean="0"/>
              <a:t> </a:t>
            </a:r>
          </a:p>
          <a:p>
            <a:pPr marL="332740">
              <a:lnSpc>
                <a:spcPts val="2590"/>
              </a:lnSpc>
            </a:pPr>
            <a:endParaRPr lang="en-US" sz="2400" dirty="0" smtClean="0"/>
          </a:p>
          <a:p>
            <a:pPr marL="332740">
              <a:lnSpc>
                <a:spcPts val="2590"/>
              </a:lnSpc>
            </a:pPr>
            <a:r>
              <a:rPr lang="en-US" sz="2400" dirty="0" smtClean="0"/>
              <a:t>The main difference between these </a:t>
            </a:r>
            <a:r>
              <a:rPr lang="en-US" sz="2400" dirty="0" err="1" smtClean="0"/>
              <a:t>tQuota</a:t>
            </a:r>
            <a:r>
              <a:rPr lang="en-US" sz="2400" dirty="0" smtClean="0"/>
              <a:t> Sampling is a </a:t>
            </a:r>
            <a:r>
              <a:rPr lang="en-US" sz="2400" dirty="0" smtClean="0">
                <a:hlinkClick r:id="rId3"/>
              </a:rPr>
              <a:t>non-probability sampling</a:t>
            </a:r>
            <a:r>
              <a:rPr lang="en-US" sz="2400" dirty="0" smtClean="0"/>
              <a:t> method in which researchers can form a sample involving individuals that represent a population and are chosen according to traits or qualities.</a:t>
            </a:r>
          </a:p>
          <a:p>
            <a:pPr marL="332740">
              <a:lnSpc>
                <a:spcPts val="2590"/>
              </a:lnSpc>
            </a:pPr>
            <a:endParaRPr lang="en-US" sz="2400" dirty="0" smtClean="0"/>
          </a:p>
          <a:p>
            <a:pPr marL="332740">
              <a:lnSpc>
                <a:spcPts val="2590"/>
              </a:lnSpc>
            </a:pPr>
            <a:r>
              <a:rPr lang="en-US" sz="2400" dirty="0" smtClean="0"/>
              <a:t>The main difference between these two techniques is that, in quota sampling, the elements of the sample are not chosen randomly from each stratum like it is done in stratified random sampling.</a:t>
            </a:r>
          </a:p>
          <a:p>
            <a:pPr marL="332740">
              <a:lnSpc>
                <a:spcPts val="2590"/>
              </a:lnSpc>
            </a:pPr>
            <a:endParaRPr lang="en-US" sz="2400" dirty="0" smtClean="0">
              <a:latin typeface="Times New Roman"/>
              <a:cs typeface="Times New Roman"/>
            </a:endParaRPr>
          </a:p>
          <a:p>
            <a:pPr marL="332740">
              <a:lnSpc>
                <a:spcPts val="2590"/>
              </a:lnSpc>
            </a:pPr>
            <a:endParaRPr sz="2400">
              <a:latin typeface="Times New Roman"/>
              <a:cs typeface="Times New Roman"/>
            </a:endParaRPr>
          </a:p>
          <a:p>
            <a:pPr marL="332740" marR="427355" indent="-320040">
              <a:lnSpc>
                <a:spcPts val="2300"/>
              </a:lnSpc>
              <a:spcBef>
                <a:spcPts val="680"/>
              </a:spcBef>
              <a:buClr>
                <a:srgbClr val="9B2C1F"/>
              </a:buClr>
              <a:buSzPct val="60416"/>
              <a:tabLst>
                <a:tab pos="332105" algn="l"/>
                <a:tab pos="332740" algn="l"/>
              </a:tabLst>
            </a:pPr>
            <a:endParaRPr sz="24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8739" y="711453"/>
            <a:ext cx="8793480" cy="5708015"/>
          </a:xfrm>
          <a:prstGeom prst="rect">
            <a:avLst/>
          </a:prstGeom>
        </p:spPr>
        <p:txBody>
          <a:bodyPr vert="horz" wrap="square" lIns="0" tIns="12700" rIns="0" bIns="0" rtlCol="0">
            <a:spAutoFit/>
          </a:bodyPr>
          <a:lstStyle/>
          <a:p>
            <a:pPr marL="332740" indent="-320040">
              <a:lnSpc>
                <a:spcPct val="100000"/>
              </a:lnSpc>
              <a:spcBef>
                <a:spcPts val="100"/>
              </a:spcBef>
              <a:buClr>
                <a:srgbClr val="9B2C1F"/>
              </a:buClr>
              <a:buSzPct val="60416"/>
              <a:buFont typeface="Wingdings"/>
              <a:buChar char=""/>
              <a:tabLst>
                <a:tab pos="332105" algn="l"/>
                <a:tab pos="332740" algn="l"/>
              </a:tabLst>
            </a:pPr>
            <a:r>
              <a:rPr sz="2400" b="1" spc="-5" dirty="0">
                <a:latin typeface="Times New Roman"/>
                <a:cs typeface="Times New Roman"/>
              </a:rPr>
              <a:t>Snowball</a:t>
            </a:r>
            <a:r>
              <a:rPr sz="2400" b="1" spc="15" dirty="0">
                <a:latin typeface="Times New Roman"/>
                <a:cs typeface="Times New Roman"/>
              </a:rPr>
              <a:t> </a:t>
            </a:r>
            <a:r>
              <a:rPr sz="2400" b="1" dirty="0">
                <a:latin typeface="Times New Roman"/>
                <a:cs typeface="Times New Roman"/>
              </a:rPr>
              <a:t>Sampling</a:t>
            </a:r>
            <a:endParaRPr sz="2400">
              <a:latin typeface="Times New Roman"/>
              <a:cs typeface="Times New Roman"/>
            </a:endParaRPr>
          </a:p>
          <a:p>
            <a:pPr marL="332740" marR="54610" indent="-320040">
              <a:lnSpc>
                <a:spcPts val="2300"/>
              </a:lnSpc>
              <a:spcBef>
                <a:spcPts val="680"/>
              </a:spcBef>
              <a:buClr>
                <a:srgbClr val="9B2C1F"/>
              </a:buClr>
              <a:buSzPct val="60416"/>
              <a:buFont typeface="Wingdings"/>
              <a:buChar char=""/>
              <a:tabLst>
                <a:tab pos="332105" algn="l"/>
                <a:tab pos="332740" algn="l"/>
              </a:tabLst>
            </a:pPr>
            <a:r>
              <a:rPr sz="2400" spc="-5" dirty="0">
                <a:latin typeface="Times New Roman"/>
                <a:cs typeface="Times New Roman"/>
              </a:rPr>
              <a:t>Useful </a:t>
            </a:r>
            <a:r>
              <a:rPr sz="2400" dirty="0">
                <a:latin typeface="Times New Roman"/>
                <a:cs typeface="Times New Roman"/>
              </a:rPr>
              <a:t>when a population </a:t>
            </a:r>
            <a:r>
              <a:rPr sz="2400" spc="-5" dirty="0">
                <a:latin typeface="Times New Roman"/>
                <a:cs typeface="Times New Roman"/>
              </a:rPr>
              <a:t>is </a:t>
            </a:r>
            <a:r>
              <a:rPr sz="2400" dirty="0">
                <a:latin typeface="Times New Roman"/>
                <a:cs typeface="Times New Roman"/>
              </a:rPr>
              <a:t>hidden or </a:t>
            </a:r>
            <a:r>
              <a:rPr sz="2400" spc="-10" dirty="0">
                <a:latin typeface="Times New Roman"/>
                <a:cs typeface="Times New Roman"/>
              </a:rPr>
              <a:t>difficult </a:t>
            </a:r>
            <a:r>
              <a:rPr sz="2400" dirty="0">
                <a:latin typeface="Times New Roman"/>
                <a:cs typeface="Times New Roman"/>
              </a:rPr>
              <a:t>to gain access to.</a:t>
            </a:r>
            <a:r>
              <a:rPr sz="2400" spc="-190" dirty="0">
                <a:latin typeface="Times New Roman"/>
                <a:cs typeface="Times New Roman"/>
              </a:rPr>
              <a:t> </a:t>
            </a:r>
            <a:r>
              <a:rPr sz="2400" dirty="0">
                <a:latin typeface="Times New Roman"/>
                <a:cs typeface="Times New Roman"/>
              </a:rPr>
              <a:t>The  contact with an initial group is used to </a:t>
            </a:r>
            <a:r>
              <a:rPr sz="2400" spc="-5" dirty="0">
                <a:latin typeface="Times New Roman"/>
                <a:cs typeface="Times New Roman"/>
              </a:rPr>
              <a:t>make </a:t>
            </a:r>
            <a:r>
              <a:rPr sz="2400" dirty="0">
                <a:latin typeface="Times New Roman"/>
                <a:cs typeface="Times New Roman"/>
              </a:rPr>
              <a:t>contact with</a:t>
            </a:r>
            <a:r>
              <a:rPr sz="2400" spc="-185" dirty="0">
                <a:latin typeface="Times New Roman"/>
                <a:cs typeface="Times New Roman"/>
              </a:rPr>
              <a:t> </a:t>
            </a:r>
            <a:r>
              <a:rPr sz="2400" dirty="0">
                <a:latin typeface="Times New Roman"/>
                <a:cs typeface="Times New Roman"/>
              </a:rPr>
              <a:t>others.</a:t>
            </a:r>
            <a:endParaRPr sz="2400">
              <a:latin typeface="Times New Roman"/>
              <a:cs typeface="Times New Roman"/>
            </a:endParaRPr>
          </a:p>
          <a:p>
            <a:pPr marL="652780" lvl="1" indent="-274320">
              <a:lnSpc>
                <a:spcPts val="2845"/>
              </a:lnSpc>
              <a:spcBef>
                <a:spcPts val="45"/>
              </a:spcBef>
              <a:buClr>
                <a:srgbClr val="D24717"/>
              </a:buClr>
              <a:buSzPct val="68750"/>
              <a:buFont typeface="Arial"/>
              <a:buChar char=""/>
              <a:tabLst>
                <a:tab pos="652780" algn="l"/>
              </a:tabLst>
            </a:pPr>
            <a:r>
              <a:rPr sz="2400" dirty="0">
                <a:latin typeface="Times New Roman"/>
                <a:cs typeface="Times New Roman"/>
              </a:rPr>
              <a:t>Respondents identify additional people to included in the</a:t>
            </a:r>
            <a:r>
              <a:rPr sz="2400" spc="-215" dirty="0">
                <a:latin typeface="Times New Roman"/>
                <a:cs typeface="Times New Roman"/>
              </a:rPr>
              <a:t> </a:t>
            </a:r>
            <a:r>
              <a:rPr sz="2400" dirty="0">
                <a:latin typeface="Times New Roman"/>
                <a:cs typeface="Times New Roman"/>
              </a:rPr>
              <a:t>study</a:t>
            </a:r>
            <a:endParaRPr sz="2400">
              <a:latin typeface="Times New Roman"/>
              <a:cs typeface="Times New Roman"/>
            </a:endParaRPr>
          </a:p>
          <a:p>
            <a:pPr marL="927100" lvl="2" indent="-228600">
              <a:lnSpc>
                <a:spcPts val="2810"/>
              </a:lnSpc>
              <a:buClr>
                <a:srgbClr val="9B2C1F"/>
              </a:buClr>
              <a:buSzPct val="75000"/>
              <a:buFont typeface="Wingdings"/>
              <a:buChar char=""/>
              <a:tabLst>
                <a:tab pos="927735" algn="l"/>
              </a:tabLst>
            </a:pPr>
            <a:r>
              <a:rPr sz="2400" dirty="0">
                <a:latin typeface="Times New Roman"/>
                <a:cs typeface="Times New Roman"/>
              </a:rPr>
              <a:t>The </a:t>
            </a:r>
            <a:r>
              <a:rPr sz="2400" spc="-5" dirty="0">
                <a:latin typeface="Times New Roman"/>
                <a:cs typeface="Times New Roman"/>
              </a:rPr>
              <a:t>defined </a:t>
            </a:r>
            <a:r>
              <a:rPr sz="2400" spc="-10" dirty="0">
                <a:latin typeface="Times New Roman"/>
                <a:cs typeface="Times New Roman"/>
              </a:rPr>
              <a:t>target </a:t>
            </a:r>
            <a:r>
              <a:rPr sz="2400" spc="-5" dirty="0">
                <a:latin typeface="Times New Roman"/>
                <a:cs typeface="Times New Roman"/>
              </a:rPr>
              <a:t>market </a:t>
            </a:r>
            <a:r>
              <a:rPr sz="2400" dirty="0">
                <a:latin typeface="Times New Roman"/>
                <a:cs typeface="Times New Roman"/>
              </a:rPr>
              <a:t>is </a:t>
            </a:r>
            <a:r>
              <a:rPr sz="2400" spc="-5" dirty="0">
                <a:latin typeface="Times New Roman"/>
                <a:cs typeface="Times New Roman"/>
              </a:rPr>
              <a:t>small </a:t>
            </a:r>
            <a:r>
              <a:rPr sz="2400" dirty="0">
                <a:latin typeface="Times New Roman"/>
                <a:cs typeface="Times New Roman"/>
              </a:rPr>
              <a:t>and</a:t>
            </a:r>
            <a:r>
              <a:rPr sz="2400" spc="-55" dirty="0">
                <a:latin typeface="Times New Roman"/>
                <a:cs typeface="Times New Roman"/>
              </a:rPr>
              <a:t> </a:t>
            </a:r>
            <a:r>
              <a:rPr sz="2400" dirty="0">
                <a:latin typeface="Times New Roman"/>
                <a:cs typeface="Times New Roman"/>
              </a:rPr>
              <a:t>unique</a:t>
            </a:r>
            <a:endParaRPr sz="2400">
              <a:latin typeface="Times New Roman"/>
              <a:cs typeface="Times New Roman"/>
            </a:endParaRPr>
          </a:p>
          <a:p>
            <a:pPr marL="927100" lvl="2" indent="-228600">
              <a:lnSpc>
                <a:spcPts val="2845"/>
              </a:lnSpc>
              <a:buClr>
                <a:srgbClr val="9B2C1F"/>
              </a:buClr>
              <a:buSzPct val="75000"/>
              <a:buFont typeface="Wingdings"/>
              <a:buChar char=""/>
              <a:tabLst>
                <a:tab pos="927735" algn="l"/>
              </a:tabLst>
            </a:pPr>
            <a:r>
              <a:rPr sz="2400" spc="-5" dirty="0">
                <a:latin typeface="Times New Roman"/>
                <a:cs typeface="Times New Roman"/>
              </a:rPr>
              <a:t>Compiling </a:t>
            </a:r>
            <a:r>
              <a:rPr sz="2400" dirty="0">
                <a:latin typeface="Times New Roman"/>
                <a:cs typeface="Times New Roman"/>
              </a:rPr>
              <a:t>a list of </a:t>
            </a:r>
            <a:r>
              <a:rPr sz="2400" spc="-5" dirty="0">
                <a:latin typeface="Times New Roman"/>
                <a:cs typeface="Times New Roman"/>
              </a:rPr>
              <a:t>sampling </a:t>
            </a:r>
            <a:r>
              <a:rPr sz="2400" dirty="0">
                <a:latin typeface="Times New Roman"/>
                <a:cs typeface="Times New Roman"/>
              </a:rPr>
              <a:t>units </a:t>
            </a:r>
            <a:r>
              <a:rPr sz="2400" spc="-5" dirty="0">
                <a:latin typeface="Times New Roman"/>
                <a:cs typeface="Times New Roman"/>
              </a:rPr>
              <a:t>is </a:t>
            </a:r>
            <a:r>
              <a:rPr sz="2400" dirty="0">
                <a:latin typeface="Times New Roman"/>
                <a:cs typeface="Times New Roman"/>
              </a:rPr>
              <a:t>very</a:t>
            </a:r>
            <a:r>
              <a:rPr sz="2400" spc="-60" dirty="0">
                <a:latin typeface="Times New Roman"/>
                <a:cs typeface="Times New Roman"/>
              </a:rPr>
              <a:t> </a:t>
            </a:r>
            <a:r>
              <a:rPr sz="2400" spc="-10" dirty="0">
                <a:latin typeface="Times New Roman"/>
                <a:cs typeface="Times New Roman"/>
              </a:rPr>
              <a:t>difficult</a:t>
            </a:r>
            <a:endParaRPr sz="2400">
              <a:latin typeface="Times New Roman"/>
              <a:cs typeface="Times New Roman"/>
            </a:endParaRPr>
          </a:p>
          <a:p>
            <a:pPr marL="332740" indent="-320040">
              <a:lnSpc>
                <a:spcPct val="100000"/>
              </a:lnSpc>
              <a:spcBef>
                <a:spcPts val="120"/>
              </a:spcBef>
              <a:buClr>
                <a:srgbClr val="9B2C1F"/>
              </a:buClr>
              <a:buSzPct val="60416"/>
              <a:buFont typeface="Wingdings"/>
              <a:buChar char=""/>
              <a:tabLst>
                <a:tab pos="332105" algn="l"/>
                <a:tab pos="332740" algn="l"/>
              </a:tabLst>
            </a:pPr>
            <a:r>
              <a:rPr sz="2400" dirty="0">
                <a:latin typeface="Times New Roman"/>
                <a:cs typeface="Times New Roman"/>
              </a:rPr>
              <a:t>Advantages</a:t>
            </a:r>
            <a:endParaRPr sz="2400">
              <a:latin typeface="Times New Roman"/>
              <a:cs typeface="Times New Roman"/>
            </a:endParaRPr>
          </a:p>
          <a:p>
            <a:pPr marL="652780" lvl="1" indent="-274320">
              <a:lnSpc>
                <a:spcPct val="100000"/>
              </a:lnSpc>
              <a:spcBef>
                <a:spcPts val="25"/>
              </a:spcBef>
              <a:buClr>
                <a:srgbClr val="D24717"/>
              </a:buClr>
              <a:buSzPct val="68750"/>
              <a:buFont typeface="Arial"/>
              <a:buChar char=""/>
              <a:tabLst>
                <a:tab pos="652780" algn="l"/>
              </a:tabLst>
            </a:pPr>
            <a:r>
              <a:rPr sz="2400" dirty="0">
                <a:latin typeface="Times New Roman"/>
                <a:cs typeface="Times New Roman"/>
              </a:rPr>
              <a:t>Identifying </a:t>
            </a:r>
            <a:r>
              <a:rPr sz="2400" spc="-5" dirty="0">
                <a:latin typeface="Times New Roman"/>
                <a:cs typeface="Times New Roman"/>
              </a:rPr>
              <a:t>small, </a:t>
            </a:r>
            <a:r>
              <a:rPr sz="2400" dirty="0">
                <a:latin typeface="Times New Roman"/>
                <a:cs typeface="Times New Roman"/>
              </a:rPr>
              <a:t>hard-to reach uniquely defined </a:t>
            </a:r>
            <a:r>
              <a:rPr sz="2400" spc="-10" dirty="0">
                <a:latin typeface="Times New Roman"/>
                <a:cs typeface="Times New Roman"/>
              </a:rPr>
              <a:t>target</a:t>
            </a:r>
            <a:r>
              <a:rPr sz="2400" spc="-130" dirty="0">
                <a:latin typeface="Times New Roman"/>
                <a:cs typeface="Times New Roman"/>
              </a:rPr>
              <a:t> </a:t>
            </a:r>
            <a:r>
              <a:rPr sz="2400" spc="-40" dirty="0">
                <a:latin typeface="Times New Roman"/>
                <a:cs typeface="Times New Roman"/>
              </a:rPr>
              <a:t>population</a:t>
            </a:r>
            <a:endParaRPr sz="2400">
              <a:latin typeface="Times New Roman"/>
              <a:cs typeface="Times New Roman"/>
            </a:endParaRPr>
          </a:p>
          <a:p>
            <a:pPr marL="652780" lvl="1" indent="-274320">
              <a:lnSpc>
                <a:spcPct val="100000"/>
              </a:lnSpc>
              <a:spcBef>
                <a:spcPts val="25"/>
              </a:spcBef>
              <a:buClr>
                <a:srgbClr val="D24717"/>
              </a:buClr>
              <a:buSzPct val="68750"/>
              <a:buFont typeface="Arial"/>
              <a:buChar char=""/>
              <a:tabLst>
                <a:tab pos="652780" algn="l"/>
              </a:tabLst>
            </a:pPr>
            <a:r>
              <a:rPr sz="2400" spc="-5" dirty="0">
                <a:latin typeface="Times New Roman"/>
                <a:cs typeface="Times New Roman"/>
              </a:rPr>
              <a:t>Useful </a:t>
            </a:r>
            <a:r>
              <a:rPr sz="2400" dirty="0">
                <a:latin typeface="Times New Roman"/>
                <a:cs typeface="Times New Roman"/>
              </a:rPr>
              <a:t>in qualitative</a:t>
            </a:r>
            <a:r>
              <a:rPr sz="2400" spc="-60" dirty="0">
                <a:latin typeface="Times New Roman"/>
                <a:cs typeface="Times New Roman"/>
              </a:rPr>
              <a:t> </a:t>
            </a:r>
            <a:r>
              <a:rPr sz="2400" dirty="0">
                <a:latin typeface="Times New Roman"/>
                <a:cs typeface="Times New Roman"/>
              </a:rPr>
              <a:t>research</a:t>
            </a:r>
            <a:endParaRPr sz="2400">
              <a:latin typeface="Times New Roman"/>
              <a:cs typeface="Times New Roman"/>
            </a:endParaRPr>
          </a:p>
          <a:p>
            <a:pPr marL="652780" marR="475615" lvl="1" indent="-274320">
              <a:lnSpc>
                <a:spcPts val="2300"/>
              </a:lnSpc>
              <a:spcBef>
                <a:spcPts val="585"/>
              </a:spcBef>
              <a:buClr>
                <a:srgbClr val="D24717"/>
              </a:buClr>
              <a:buSzPct val="68750"/>
              <a:buFont typeface="Arial"/>
              <a:buChar char=""/>
              <a:tabLst>
                <a:tab pos="652780" algn="l"/>
              </a:tabLst>
            </a:pPr>
            <a:r>
              <a:rPr sz="2400" dirty="0">
                <a:latin typeface="Times New Roman"/>
                <a:cs typeface="Times New Roman"/>
              </a:rPr>
              <a:t>access to </a:t>
            </a:r>
            <a:r>
              <a:rPr sz="2400" spc="-10" dirty="0">
                <a:latin typeface="Times New Roman"/>
                <a:cs typeface="Times New Roman"/>
              </a:rPr>
              <a:t>difficult </a:t>
            </a:r>
            <a:r>
              <a:rPr sz="2400" dirty="0">
                <a:latin typeface="Times New Roman"/>
                <a:cs typeface="Times New Roman"/>
              </a:rPr>
              <a:t>to reach populations (other </a:t>
            </a:r>
            <a:r>
              <a:rPr sz="2400" spc="-5" dirty="0">
                <a:latin typeface="Times New Roman"/>
                <a:cs typeface="Times New Roman"/>
              </a:rPr>
              <a:t>methods </a:t>
            </a:r>
            <a:r>
              <a:rPr sz="2400" spc="-10" dirty="0">
                <a:latin typeface="Times New Roman"/>
                <a:cs typeface="Times New Roman"/>
              </a:rPr>
              <a:t>may </a:t>
            </a:r>
            <a:r>
              <a:rPr sz="2400" spc="-490" dirty="0">
                <a:latin typeface="Times New Roman"/>
                <a:cs typeface="Times New Roman"/>
              </a:rPr>
              <a:t>not  </a:t>
            </a:r>
            <a:r>
              <a:rPr sz="2400" dirty="0">
                <a:latin typeface="Times New Roman"/>
                <a:cs typeface="Times New Roman"/>
              </a:rPr>
              <a:t>yield any</a:t>
            </a:r>
            <a:r>
              <a:rPr sz="2400" spc="-50" dirty="0">
                <a:latin typeface="Times New Roman"/>
                <a:cs typeface="Times New Roman"/>
              </a:rPr>
              <a:t> </a:t>
            </a:r>
            <a:r>
              <a:rPr sz="2400" dirty="0">
                <a:latin typeface="Times New Roman"/>
                <a:cs typeface="Times New Roman"/>
              </a:rPr>
              <a:t>results).</a:t>
            </a:r>
            <a:endParaRPr sz="2400">
              <a:latin typeface="Times New Roman"/>
              <a:cs typeface="Times New Roman"/>
            </a:endParaRPr>
          </a:p>
          <a:p>
            <a:pPr marL="332740" indent="-320040">
              <a:lnSpc>
                <a:spcPct val="100000"/>
              </a:lnSpc>
              <a:spcBef>
                <a:spcPts val="145"/>
              </a:spcBef>
              <a:buClr>
                <a:srgbClr val="9B2C1F"/>
              </a:buClr>
              <a:buSzPct val="60416"/>
              <a:buFont typeface="Wingdings"/>
              <a:buChar char=""/>
              <a:tabLst>
                <a:tab pos="332105" algn="l"/>
                <a:tab pos="332740" algn="l"/>
              </a:tabLst>
            </a:pPr>
            <a:r>
              <a:rPr sz="2400" spc="-5" dirty="0">
                <a:latin typeface="Times New Roman"/>
                <a:cs typeface="Times New Roman"/>
              </a:rPr>
              <a:t>Disadvantages</a:t>
            </a:r>
            <a:endParaRPr sz="2400">
              <a:latin typeface="Times New Roman"/>
              <a:cs typeface="Times New Roman"/>
            </a:endParaRPr>
          </a:p>
          <a:p>
            <a:pPr marL="652780" lvl="1" indent="-274320">
              <a:lnSpc>
                <a:spcPct val="100000"/>
              </a:lnSpc>
              <a:spcBef>
                <a:spcPts val="25"/>
              </a:spcBef>
              <a:buClr>
                <a:srgbClr val="D24717"/>
              </a:buClr>
              <a:buSzPct val="68750"/>
              <a:buFont typeface="Arial"/>
              <a:buChar char=""/>
              <a:tabLst>
                <a:tab pos="652780" algn="l"/>
              </a:tabLst>
            </a:pPr>
            <a:r>
              <a:rPr sz="2400" dirty="0">
                <a:latin typeface="Times New Roman"/>
                <a:cs typeface="Times New Roman"/>
              </a:rPr>
              <a:t>Bias can be</a:t>
            </a:r>
            <a:r>
              <a:rPr sz="2400" spc="-25" dirty="0">
                <a:latin typeface="Times New Roman"/>
                <a:cs typeface="Times New Roman"/>
              </a:rPr>
              <a:t> </a:t>
            </a:r>
            <a:r>
              <a:rPr sz="2400" dirty="0">
                <a:latin typeface="Times New Roman"/>
                <a:cs typeface="Times New Roman"/>
              </a:rPr>
              <a:t>present</a:t>
            </a:r>
            <a:endParaRPr sz="2400">
              <a:latin typeface="Times New Roman"/>
              <a:cs typeface="Times New Roman"/>
            </a:endParaRPr>
          </a:p>
          <a:p>
            <a:pPr marL="652780" lvl="1" indent="-274320">
              <a:lnSpc>
                <a:spcPct val="100000"/>
              </a:lnSpc>
              <a:spcBef>
                <a:spcPts val="25"/>
              </a:spcBef>
              <a:buClr>
                <a:srgbClr val="D24717"/>
              </a:buClr>
              <a:buSzPct val="68750"/>
              <a:buFont typeface="Arial"/>
              <a:buChar char=""/>
              <a:tabLst>
                <a:tab pos="652780" algn="l"/>
              </a:tabLst>
            </a:pPr>
            <a:r>
              <a:rPr sz="2400" spc="-5" dirty="0">
                <a:latin typeface="Times New Roman"/>
                <a:cs typeface="Times New Roman"/>
              </a:rPr>
              <a:t>Limited</a:t>
            </a:r>
            <a:r>
              <a:rPr sz="2400" spc="-35" dirty="0">
                <a:latin typeface="Times New Roman"/>
                <a:cs typeface="Times New Roman"/>
              </a:rPr>
              <a:t> </a:t>
            </a:r>
            <a:r>
              <a:rPr sz="2400" dirty="0">
                <a:latin typeface="Times New Roman"/>
                <a:cs typeface="Times New Roman"/>
              </a:rPr>
              <a:t>generalizability</a:t>
            </a:r>
            <a:endParaRPr sz="2400">
              <a:latin typeface="Times New Roman"/>
              <a:cs typeface="Times New Roman"/>
            </a:endParaRPr>
          </a:p>
          <a:p>
            <a:pPr marL="652780" marR="613410" lvl="1" indent="-274320">
              <a:lnSpc>
                <a:spcPct val="80000"/>
              </a:lnSpc>
              <a:spcBef>
                <a:spcPts val="600"/>
              </a:spcBef>
              <a:buClr>
                <a:srgbClr val="D24717"/>
              </a:buClr>
              <a:buSzPct val="68750"/>
              <a:buFont typeface="Arial"/>
              <a:buChar char=""/>
              <a:tabLst>
                <a:tab pos="652780" algn="l"/>
              </a:tabLst>
            </a:pPr>
            <a:r>
              <a:rPr sz="2400" dirty="0">
                <a:latin typeface="Times New Roman"/>
                <a:cs typeface="Times New Roman"/>
              </a:rPr>
              <a:t>not representative of the population and </a:t>
            </a:r>
            <a:r>
              <a:rPr sz="2400" spc="-5" dirty="0">
                <a:latin typeface="Times New Roman"/>
                <a:cs typeface="Times New Roman"/>
              </a:rPr>
              <a:t>will result </a:t>
            </a:r>
            <a:r>
              <a:rPr sz="2400" dirty="0">
                <a:latin typeface="Times New Roman"/>
                <a:cs typeface="Times New Roman"/>
              </a:rPr>
              <a:t>in a </a:t>
            </a:r>
            <a:r>
              <a:rPr sz="2400" spc="-85" dirty="0">
                <a:latin typeface="Times New Roman"/>
                <a:cs typeface="Times New Roman"/>
              </a:rPr>
              <a:t>biased  </a:t>
            </a:r>
            <a:r>
              <a:rPr sz="2400" spc="-5" dirty="0">
                <a:latin typeface="Times New Roman"/>
                <a:cs typeface="Times New Roman"/>
              </a:rPr>
              <a:t>sample as </a:t>
            </a:r>
            <a:r>
              <a:rPr sz="2400" dirty="0">
                <a:latin typeface="Times New Roman"/>
                <a:cs typeface="Times New Roman"/>
              </a:rPr>
              <a:t>it </a:t>
            </a:r>
            <a:r>
              <a:rPr sz="2400" spc="-5" dirty="0">
                <a:latin typeface="Times New Roman"/>
                <a:cs typeface="Times New Roman"/>
              </a:rPr>
              <a:t>is</a:t>
            </a:r>
            <a:r>
              <a:rPr sz="2400" spc="-15" dirty="0">
                <a:latin typeface="Times New Roman"/>
                <a:cs typeface="Times New Roman"/>
              </a:rPr>
              <a:t> </a:t>
            </a:r>
            <a:r>
              <a:rPr sz="2400" dirty="0">
                <a:latin typeface="Times New Roman"/>
                <a:cs typeface="Times New Roman"/>
              </a:rPr>
              <a:t>self-selecting.</a:t>
            </a:r>
            <a:endParaRPr sz="24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63267"/>
            <a:ext cx="9144000" cy="398513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0525" y="381000"/>
            <a:ext cx="7810500" cy="15240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Sunil</a:t>
            </a:r>
            <a:r>
              <a:rPr spc="-95" dirty="0"/>
              <a:t> </a:t>
            </a:r>
            <a:r>
              <a:rPr dirty="0"/>
              <a:t>Kumar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in sampling design</a:t>
            </a:r>
            <a:endParaRPr lang="en-US" b="1" dirty="0"/>
          </a:p>
        </p:txBody>
      </p:sp>
      <p:sp>
        <p:nvSpPr>
          <p:cNvPr id="3" name="Text Placeholder 2"/>
          <p:cNvSpPr>
            <a:spLocks noGrp="1"/>
          </p:cNvSpPr>
          <p:nvPr>
            <p:ph type="body" idx="1"/>
          </p:nvPr>
        </p:nvSpPr>
        <p:spPr>
          <a:xfrm>
            <a:off x="383540" y="1149451"/>
            <a:ext cx="8362950" cy="2800767"/>
          </a:xfrm>
        </p:spPr>
        <p:txBody>
          <a:bodyPr/>
          <a:lstStyle/>
          <a:p>
            <a:r>
              <a:rPr lang="en-US" dirty="0" smtClean="0"/>
              <a:t>1.Define the population or universe</a:t>
            </a:r>
          </a:p>
          <a:p>
            <a:r>
              <a:rPr lang="en-US" dirty="0" smtClean="0"/>
              <a:t>2.State the sampling frame</a:t>
            </a:r>
          </a:p>
          <a:p>
            <a:r>
              <a:rPr lang="en-US" dirty="0" smtClean="0"/>
              <a:t>3.Identify the sampling unit</a:t>
            </a:r>
          </a:p>
          <a:p>
            <a:r>
              <a:rPr lang="en-US" dirty="0" smtClean="0"/>
              <a:t>4.State sampling method</a:t>
            </a:r>
          </a:p>
          <a:p>
            <a:r>
              <a:rPr lang="en-US" dirty="0" smtClean="0"/>
              <a:t>5.Determine the sample size.</a:t>
            </a:r>
          </a:p>
          <a:p>
            <a:r>
              <a:rPr lang="en-US" dirty="0" smtClean="0"/>
              <a:t>6.Spell out the sampling plan</a:t>
            </a:r>
          </a:p>
          <a:p>
            <a:r>
              <a:rPr lang="en-US" dirty="0" smtClean="0"/>
              <a:t>7.Select the sample.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
            <a:ext cx="3657600" cy="379412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24425" y="885825"/>
            <a:ext cx="2371725" cy="11144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62600" y="2790825"/>
            <a:ext cx="1781175" cy="1114425"/>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971922" y="6336003"/>
            <a:ext cx="967740" cy="199390"/>
          </a:xfrm>
          <a:prstGeom prst="rect">
            <a:avLst/>
          </a:prstGeom>
        </p:spPr>
        <p:txBody>
          <a:bodyPr vert="horz" wrap="square" lIns="0" tIns="0" rIns="0" bIns="0" rtlCol="0">
            <a:spAutoFit/>
          </a:bodyPr>
          <a:lstStyle/>
          <a:p>
            <a:pPr>
              <a:lnSpc>
                <a:spcPts val="1550"/>
              </a:lnSpc>
            </a:pPr>
            <a:r>
              <a:rPr sz="1400" dirty="0">
                <a:solidFill>
                  <a:srgbClr val="696363"/>
                </a:solidFill>
                <a:latin typeface="Arial"/>
                <a:cs typeface="Arial"/>
              </a:rPr>
              <a:t>Sunil</a:t>
            </a:r>
            <a:r>
              <a:rPr sz="1400" spc="-110" dirty="0">
                <a:solidFill>
                  <a:srgbClr val="696363"/>
                </a:solidFill>
                <a:latin typeface="Arial"/>
                <a:cs typeface="Arial"/>
              </a:rPr>
              <a:t> </a:t>
            </a:r>
            <a:r>
              <a:rPr sz="1400" dirty="0">
                <a:solidFill>
                  <a:srgbClr val="696363"/>
                </a:solidFill>
                <a:latin typeface="Arial"/>
                <a:cs typeface="Arial"/>
              </a:rPr>
              <a:t>Kumar</a:t>
            </a:r>
            <a:endParaRPr sz="1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8738" y="152401"/>
            <a:ext cx="9065261" cy="6821739"/>
          </a:xfrm>
          <a:prstGeom prst="rect">
            <a:avLst/>
          </a:prstGeom>
        </p:spPr>
        <p:txBody>
          <a:bodyPr vert="horz" wrap="square" lIns="0" tIns="60325" rIns="0" bIns="0" rtlCol="0">
            <a:spAutoFit/>
          </a:bodyPr>
          <a:lstStyle/>
          <a:p>
            <a:pPr marL="12700">
              <a:lnSpc>
                <a:spcPct val="100000"/>
              </a:lnSpc>
              <a:spcBef>
                <a:spcPts val="475"/>
              </a:spcBef>
            </a:pPr>
            <a:r>
              <a:rPr lang="en-US" sz="2800" b="1" spc="-45" dirty="0" smtClean="0">
                <a:latin typeface="Times New Roman"/>
                <a:cs typeface="Times New Roman"/>
              </a:rPr>
              <a:t>1.Define </a:t>
            </a:r>
            <a:r>
              <a:rPr sz="2800" b="1" spc="-45" dirty="0" smtClean="0">
                <a:latin typeface="Times New Roman"/>
                <a:cs typeface="Times New Roman"/>
              </a:rPr>
              <a:t>Target </a:t>
            </a:r>
            <a:r>
              <a:rPr sz="2800" b="1" dirty="0">
                <a:latin typeface="Times New Roman"/>
                <a:cs typeface="Times New Roman"/>
              </a:rPr>
              <a:t>Population </a:t>
            </a:r>
            <a:r>
              <a:rPr sz="2800" b="1" spc="-5" dirty="0">
                <a:latin typeface="Times New Roman"/>
                <a:cs typeface="Times New Roman"/>
              </a:rPr>
              <a:t>or</a:t>
            </a:r>
            <a:r>
              <a:rPr sz="2800" b="1" spc="-20" dirty="0">
                <a:latin typeface="Times New Roman"/>
                <a:cs typeface="Times New Roman"/>
              </a:rPr>
              <a:t> </a:t>
            </a:r>
            <a:r>
              <a:rPr sz="2800" b="1" spc="-5" dirty="0">
                <a:latin typeface="Times New Roman"/>
                <a:cs typeface="Times New Roman"/>
              </a:rPr>
              <a:t>Universe</a:t>
            </a:r>
            <a:endParaRPr sz="2800" dirty="0">
              <a:latin typeface="Times New Roman"/>
              <a:cs typeface="Times New Roman"/>
            </a:endParaRPr>
          </a:p>
          <a:p>
            <a:pPr marL="332740" marR="1097915" indent="-320040">
              <a:lnSpc>
                <a:spcPts val="3020"/>
              </a:lnSpc>
              <a:spcBef>
                <a:spcPts val="755"/>
              </a:spcBef>
            </a:pPr>
            <a:r>
              <a:rPr sz="2800" spc="-5" dirty="0">
                <a:latin typeface="Times New Roman"/>
                <a:cs typeface="Times New Roman"/>
              </a:rPr>
              <a:t>The population to which </a:t>
            </a:r>
            <a:r>
              <a:rPr sz="2800" dirty="0">
                <a:latin typeface="Times New Roman"/>
                <a:cs typeface="Times New Roman"/>
              </a:rPr>
              <a:t>the </a:t>
            </a:r>
            <a:r>
              <a:rPr sz="2800" spc="-5" dirty="0">
                <a:latin typeface="Times New Roman"/>
                <a:cs typeface="Times New Roman"/>
              </a:rPr>
              <a:t>investigator wants to  generalize </a:t>
            </a:r>
            <a:r>
              <a:rPr sz="2800" dirty="0">
                <a:latin typeface="Times New Roman"/>
                <a:cs typeface="Times New Roman"/>
              </a:rPr>
              <a:t>his</a:t>
            </a:r>
            <a:r>
              <a:rPr sz="2800" spc="-40" dirty="0">
                <a:latin typeface="Times New Roman"/>
                <a:cs typeface="Times New Roman"/>
              </a:rPr>
              <a:t> </a:t>
            </a:r>
            <a:r>
              <a:rPr sz="2800" spc="-5" dirty="0" smtClean="0">
                <a:latin typeface="Times New Roman"/>
                <a:cs typeface="Times New Roman"/>
              </a:rPr>
              <a:t>results</a:t>
            </a:r>
            <a:r>
              <a:rPr lang="en-US" sz="2800" spc="-5" dirty="0" smtClean="0">
                <a:latin typeface="Times New Roman"/>
                <a:cs typeface="Times New Roman"/>
              </a:rPr>
              <a:t>.</a:t>
            </a:r>
            <a:endParaRPr sz="2800" dirty="0" smtClean="0">
              <a:latin typeface="Times New Roman"/>
              <a:cs typeface="Times New Roman"/>
            </a:endParaRPr>
          </a:p>
          <a:p>
            <a:pPr marL="12700">
              <a:lnSpc>
                <a:spcPct val="100000"/>
              </a:lnSpc>
              <a:spcBef>
                <a:spcPts val="370"/>
              </a:spcBef>
            </a:pPr>
            <a:r>
              <a:rPr lang="en-US" sz="2800" b="1" spc="-5" dirty="0" smtClean="0">
                <a:latin typeface="Times New Roman"/>
                <a:cs typeface="Times New Roman"/>
              </a:rPr>
              <a:t>2.</a:t>
            </a:r>
            <a:r>
              <a:rPr sz="2800" b="1" spc="-5" dirty="0" smtClean="0">
                <a:latin typeface="Times New Roman"/>
                <a:cs typeface="Times New Roman"/>
              </a:rPr>
              <a:t>Sampling</a:t>
            </a:r>
            <a:r>
              <a:rPr sz="2800" b="1" spc="-15" dirty="0" smtClean="0">
                <a:latin typeface="Times New Roman"/>
                <a:cs typeface="Times New Roman"/>
              </a:rPr>
              <a:t> </a:t>
            </a:r>
            <a:r>
              <a:rPr sz="2800" b="1" spc="-5" dirty="0">
                <a:latin typeface="Times New Roman"/>
                <a:cs typeface="Times New Roman"/>
              </a:rPr>
              <a:t>frame</a:t>
            </a:r>
            <a:endParaRPr sz="2800" dirty="0">
              <a:latin typeface="Times New Roman"/>
              <a:cs typeface="Times New Roman"/>
            </a:endParaRPr>
          </a:p>
          <a:p>
            <a:pPr marL="332740" marR="5080">
              <a:lnSpc>
                <a:spcPts val="2690"/>
              </a:lnSpc>
              <a:spcBef>
                <a:spcPts val="670"/>
              </a:spcBef>
            </a:pPr>
            <a:r>
              <a:rPr sz="2800" spc="-5" dirty="0">
                <a:latin typeface="Times New Roman"/>
                <a:cs typeface="Times New Roman"/>
              </a:rPr>
              <a:t>The sampling frame is </a:t>
            </a:r>
            <a:r>
              <a:rPr sz="2800" dirty="0">
                <a:latin typeface="Times New Roman"/>
                <a:cs typeface="Times New Roman"/>
              </a:rPr>
              <a:t>the </a:t>
            </a:r>
            <a:r>
              <a:rPr sz="2800" spc="-5" dirty="0">
                <a:latin typeface="Times New Roman"/>
                <a:cs typeface="Times New Roman"/>
              </a:rPr>
              <a:t>list from which </a:t>
            </a:r>
            <a:r>
              <a:rPr sz="2800" dirty="0">
                <a:latin typeface="Times New Roman"/>
                <a:cs typeface="Times New Roman"/>
              </a:rPr>
              <a:t>the </a:t>
            </a:r>
            <a:r>
              <a:rPr sz="2800" spc="-5" dirty="0">
                <a:latin typeface="Times New Roman"/>
                <a:cs typeface="Times New Roman"/>
              </a:rPr>
              <a:t>potential  </a:t>
            </a:r>
            <a:r>
              <a:rPr sz="2800" dirty="0">
                <a:latin typeface="Times New Roman"/>
                <a:cs typeface="Times New Roman"/>
              </a:rPr>
              <a:t>respondents </a:t>
            </a:r>
            <a:r>
              <a:rPr sz="2800" spc="-5" dirty="0">
                <a:latin typeface="Times New Roman"/>
                <a:cs typeface="Times New Roman"/>
              </a:rPr>
              <a:t>are</a:t>
            </a:r>
            <a:r>
              <a:rPr sz="2800" spc="-50" dirty="0">
                <a:latin typeface="Times New Roman"/>
                <a:cs typeface="Times New Roman"/>
              </a:rPr>
              <a:t> </a:t>
            </a:r>
            <a:r>
              <a:rPr sz="2800" spc="-5" dirty="0" smtClean="0">
                <a:latin typeface="Times New Roman"/>
                <a:cs typeface="Times New Roman"/>
              </a:rPr>
              <a:t>drawn</a:t>
            </a:r>
            <a:r>
              <a:rPr lang="en-US" spc="-5" dirty="0" smtClean="0">
                <a:latin typeface="Times New Roman"/>
                <a:cs typeface="Times New Roman"/>
              </a:rPr>
              <a:t>(is the source material or device from which a sample is </a:t>
            </a:r>
            <a:r>
              <a:rPr lang="en-US" spc="-5" dirty="0" err="1" smtClean="0">
                <a:latin typeface="Times New Roman"/>
                <a:cs typeface="Times New Roman"/>
              </a:rPr>
              <a:t>drawn.OR</a:t>
            </a:r>
            <a:r>
              <a:rPr lang="en-US" spc="-5" dirty="0" smtClean="0">
                <a:latin typeface="Times New Roman"/>
                <a:cs typeface="Times New Roman"/>
              </a:rPr>
              <a:t> sampling frame is a list of all the items in your population.)</a:t>
            </a:r>
            <a:endParaRPr sz="2800" dirty="0">
              <a:latin typeface="Times New Roman"/>
              <a:cs typeface="Times New Roman"/>
            </a:endParaRPr>
          </a:p>
          <a:p>
            <a:pPr marL="652780" indent="-274320">
              <a:lnSpc>
                <a:spcPct val="100000"/>
              </a:lnSpc>
              <a:spcBef>
                <a:spcPts val="65"/>
              </a:spcBef>
              <a:buClr>
                <a:srgbClr val="D24717"/>
              </a:buClr>
              <a:buSzPct val="68750"/>
              <a:tabLst>
                <a:tab pos="652780" algn="l"/>
              </a:tabLst>
            </a:pPr>
            <a:r>
              <a:rPr lang="en-US" sz="2400" spc="-20" dirty="0" err="1" smtClean="0">
                <a:latin typeface="Times New Roman"/>
                <a:cs typeface="Times New Roman"/>
              </a:rPr>
              <a:t>Eg</a:t>
            </a:r>
            <a:r>
              <a:rPr lang="en-US" sz="2400" spc="-20" dirty="0" smtClean="0">
                <a:latin typeface="Times New Roman"/>
                <a:cs typeface="Times New Roman"/>
              </a:rPr>
              <a:t> –population-commerce students under university of </a:t>
            </a:r>
            <a:r>
              <a:rPr lang="en-US" sz="2400" spc="-20" dirty="0" err="1" smtClean="0">
                <a:latin typeface="Times New Roman"/>
                <a:cs typeface="Times New Roman"/>
              </a:rPr>
              <a:t>calicut</a:t>
            </a:r>
            <a:r>
              <a:rPr lang="en-US" sz="2400" spc="-20" dirty="0" smtClean="0">
                <a:latin typeface="Times New Roman"/>
                <a:cs typeface="Times New Roman"/>
              </a:rPr>
              <a:t>.</a:t>
            </a:r>
            <a:endParaRPr sz="2400" dirty="0">
              <a:latin typeface="Times New Roman"/>
              <a:cs typeface="Times New Roman"/>
            </a:endParaRPr>
          </a:p>
          <a:p>
            <a:pPr marL="652780" indent="-274320">
              <a:lnSpc>
                <a:spcPct val="100000"/>
              </a:lnSpc>
              <a:spcBef>
                <a:spcPts val="25"/>
              </a:spcBef>
              <a:buClr>
                <a:srgbClr val="D24717"/>
              </a:buClr>
              <a:buSzPct val="68750"/>
              <a:tabLst>
                <a:tab pos="652780" algn="l"/>
              </a:tabLst>
            </a:pPr>
            <a:r>
              <a:rPr lang="en-US" sz="2400" dirty="0" smtClean="0">
                <a:latin typeface="Times New Roman"/>
                <a:cs typeface="Times New Roman"/>
              </a:rPr>
              <a:t>S frame-</a:t>
            </a:r>
            <a:r>
              <a:rPr lang="en-US" sz="2400" dirty="0" err="1" smtClean="0">
                <a:latin typeface="Times New Roman"/>
                <a:cs typeface="Times New Roman"/>
              </a:rPr>
              <a:t>mes</a:t>
            </a:r>
            <a:r>
              <a:rPr lang="en-US" sz="2400" dirty="0" smtClean="0">
                <a:latin typeface="Times New Roman"/>
                <a:cs typeface="Times New Roman"/>
              </a:rPr>
              <a:t> </a:t>
            </a:r>
            <a:r>
              <a:rPr lang="en-US" sz="2400" dirty="0" err="1" smtClean="0">
                <a:latin typeface="Times New Roman"/>
                <a:cs typeface="Times New Roman"/>
              </a:rPr>
              <a:t>kalladi,gvc</a:t>
            </a:r>
            <a:r>
              <a:rPr lang="en-US" sz="2400" dirty="0" smtClean="0">
                <a:latin typeface="Times New Roman"/>
                <a:cs typeface="Times New Roman"/>
              </a:rPr>
              <a:t> </a:t>
            </a:r>
            <a:r>
              <a:rPr lang="en-US" sz="2400" dirty="0" err="1" smtClean="0">
                <a:latin typeface="Times New Roman"/>
                <a:cs typeface="Times New Roman"/>
              </a:rPr>
              <a:t>palakkad,mercy,najath,gc</a:t>
            </a:r>
            <a:r>
              <a:rPr lang="en-US" sz="2400" dirty="0" smtClean="0">
                <a:latin typeface="Times New Roman"/>
                <a:cs typeface="Times New Roman"/>
              </a:rPr>
              <a:t> </a:t>
            </a:r>
            <a:r>
              <a:rPr lang="en-US" sz="2400" dirty="0" err="1" smtClean="0">
                <a:latin typeface="Times New Roman"/>
                <a:cs typeface="Times New Roman"/>
              </a:rPr>
              <a:t>malprm,farook,ptm</a:t>
            </a:r>
            <a:r>
              <a:rPr lang="en-US" sz="2400" dirty="0" smtClean="0">
                <a:latin typeface="Times New Roman"/>
                <a:cs typeface="Times New Roman"/>
              </a:rPr>
              <a:t> </a:t>
            </a:r>
            <a:r>
              <a:rPr lang="en-US" sz="2400" dirty="0" err="1" smtClean="0">
                <a:latin typeface="Times New Roman"/>
                <a:cs typeface="Times New Roman"/>
              </a:rPr>
              <a:t>gc,mankada</a:t>
            </a:r>
            <a:r>
              <a:rPr lang="en-US" sz="2400" dirty="0" smtClean="0">
                <a:latin typeface="Times New Roman"/>
                <a:cs typeface="Times New Roman"/>
              </a:rPr>
              <a:t> </a:t>
            </a:r>
            <a:r>
              <a:rPr lang="en-US" sz="2400" dirty="0" err="1" smtClean="0">
                <a:latin typeface="Times New Roman"/>
                <a:cs typeface="Times New Roman"/>
              </a:rPr>
              <a:t>gc</a:t>
            </a:r>
            <a:r>
              <a:rPr lang="en-US" sz="2400" dirty="0" smtClean="0">
                <a:latin typeface="Times New Roman"/>
                <a:cs typeface="Times New Roman"/>
              </a:rPr>
              <a:t> etc.</a:t>
            </a:r>
            <a:endParaRPr sz="2400" dirty="0">
              <a:latin typeface="Times New Roman"/>
              <a:cs typeface="Times New Roman"/>
            </a:endParaRPr>
          </a:p>
          <a:p>
            <a:pPr marL="12700">
              <a:lnSpc>
                <a:spcPct val="100000"/>
              </a:lnSpc>
              <a:spcBef>
                <a:spcPts val="325"/>
              </a:spcBef>
            </a:pPr>
            <a:r>
              <a:rPr lang="en-US" sz="2800" b="1" spc="-5" dirty="0" smtClean="0">
                <a:latin typeface="Times New Roman"/>
                <a:cs typeface="Times New Roman"/>
              </a:rPr>
              <a:t>3.Sampling</a:t>
            </a:r>
            <a:r>
              <a:rPr lang="en-US" sz="2800" b="1" spc="-15" dirty="0" smtClean="0">
                <a:latin typeface="Times New Roman"/>
                <a:cs typeface="Times New Roman"/>
              </a:rPr>
              <a:t> </a:t>
            </a:r>
            <a:r>
              <a:rPr lang="en-US" sz="2800" b="1" spc="-5" dirty="0" smtClean="0">
                <a:latin typeface="Times New Roman"/>
                <a:cs typeface="Times New Roman"/>
              </a:rPr>
              <a:t>Unit:</a:t>
            </a:r>
            <a:endParaRPr lang="en-US" sz="2800" dirty="0" smtClean="0">
              <a:latin typeface="Times New Roman"/>
              <a:cs typeface="Times New Roman"/>
            </a:endParaRPr>
          </a:p>
          <a:p>
            <a:pPr marL="99060">
              <a:lnSpc>
                <a:spcPct val="100000"/>
              </a:lnSpc>
              <a:spcBef>
                <a:spcPts val="359"/>
              </a:spcBef>
            </a:pPr>
            <a:r>
              <a:rPr lang="en-US" sz="2800" spc="-5" dirty="0" smtClean="0">
                <a:latin typeface="Times New Roman"/>
                <a:cs typeface="Times New Roman"/>
              </a:rPr>
              <a:t>smallest unit from which sample </a:t>
            </a:r>
            <a:r>
              <a:rPr lang="en-US" sz="2800" spc="-10" dirty="0" smtClean="0">
                <a:latin typeface="Times New Roman"/>
                <a:cs typeface="Times New Roman"/>
              </a:rPr>
              <a:t>can </a:t>
            </a:r>
            <a:r>
              <a:rPr lang="en-US" sz="2800" spc="-5" dirty="0" smtClean="0">
                <a:latin typeface="Times New Roman"/>
                <a:cs typeface="Times New Roman"/>
              </a:rPr>
              <a:t>be</a:t>
            </a:r>
            <a:r>
              <a:rPr lang="en-US" sz="2800" spc="15" dirty="0" smtClean="0">
                <a:latin typeface="Times New Roman"/>
                <a:cs typeface="Times New Roman"/>
              </a:rPr>
              <a:t> </a:t>
            </a:r>
            <a:r>
              <a:rPr lang="en-US" sz="2800" spc="-5" dirty="0" smtClean="0">
                <a:latin typeface="Times New Roman"/>
                <a:cs typeface="Times New Roman"/>
              </a:rPr>
              <a:t>selected(state or village etc)</a:t>
            </a:r>
          </a:p>
          <a:p>
            <a:pPr marL="99060">
              <a:lnSpc>
                <a:spcPct val="100000"/>
              </a:lnSpc>
              <a:spcBef>
                <a:spcPts val="359"/>
              </a:spcBef>
            </a:pPr>
            <a:r>
              <a:rPr lang="en-US" sz="2800" spc="-5" dirty="0" smtClean="0">
                <a:latin typeface="Times New Roman"/>
                <a:cs typeface="Times New Roman"/>
              </a:rPr>
              <a:t>4.</a:t>
            </a:r>
            <a:r>
              <a:rPr lang="en-US" sz="2800" b="1" spc="-5" dirty="0" smtClean="0">
                <a:latin typeface="Times New Roman"/>
                <a:cs typeface="Times New Roman"/>
              </a:rPr>
              <a:t>State sampling method-it </a:t>
            </a:r>
            <a:r>
              <a:rPr lang="en-US" sz="2800" spc="-5" dirty="0" smtClean="0">
                <a:latin typeface="Times New Roman"/>
                <a:cs typeface="Times New Roman"/>
              </a:rPr>
              <a:t>includes probability-sampling methods, non probability sampling </a:t>
            </a:r>
            <a:r>
              <a:rPr lang="en-US" sz="2800" spc="-5" dirty="0" err="1" smtClean="0">
                <a:latin typeface="Times New Roman"/>
                <a:cs typeface="Times New Roman"/>
              </a:rPr>
              <a:t>methods.researcher</a:t>
            </a:r>
            <a:r>
              <a:rPr lang="en-US" sz="2800" spc="-5" dirty="0" smtClean="0">
                <a:latin typeface="Times New Roman"/>
                <a:cs typeface="Times New Roman"/>
              </a:rPr>
              <a:t> should select one method among this.</a:t>
            </a:r>
            <a:endParaRPr lang="en-US" sz="2800" dirty="0" smtClean="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3540" y="1149451"/>
            <a:ext cx="8362950" cy="2000548"/>
          </a:xfrm>
        </p:spPr>
        <p:txBody>
          <a:bodyPr/>
          <a:lstStyle/>
          <a:p>
            <a:r>
              <a:rPr lang="en-US" dirty="0" smtClean="0"/>
              <a:t>5.Determine the sample size</a:t>
            </a:r>
            <a:r>
              <a:rPr lang="en-US" b="0" dirty="0" smtClean="0"/>
              <a:t>-this refers to the number of items to be selected from the universe</a:t>
            </a:r>
            <a:r>
              <a:rPr lang="en-US" dirty="0" smtClean="0"/>
              <a:t>.</a:t>
            </a:r>
          </a:p>
          <a:p>
            <a:r>
              <a:rPr lang="en-US" dirty="0" smtClean="0"/>
              <a:t>6.Spell out the sampling </a:t>
            </a:r>
            <a:r>
              <a:rPr lang="en-US" b="0" dirty="0" smtClean="0"/>
              <a:t>plan-he should decide the techniques, which are used in selecting of  the item of sample.</a:t>
            </a:r>
          </a:p>
          <a:p>
            <a:r>
              <a:rPr lang="en-US" dirty="0" smtClean="0"/>
              <a:t>7.Select sample.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40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30200" y="1712417"/>
            <a:ext cx="7787005" cy="2237105"/>
          </a:xfrm>
          <a:prstGeom prst="rect">
            <a:avLst/>
          </a:prstGeom>
        </p:spPr>
        <p:txBody>
          <a:bodyPr vert="horz" wrap="square" lIns="0" tIns="13335" rIns="0" bIns="0" rtlCol="0">
            <a:spAutoFit/>
          </a:bodyPr>
          <a:lstStyle/>
          <a:p>
            <a:pPr marL="12700" marR="5080" algn="just">
              <a:lnSpc>
                <a:spcPct val="100000"/>
              </a:lnSpc>
              <a:spcBef>
                <a:spcPts val="105"/>
              </a:spcBef>
              <a:buSzPct val="96153"/>
              <a:buFont typeface="Arial"/>
              <a:buChar char="•"/>
              <a:tabLst>
                <a:tab pos="160655" algn="l"/>
              </a:tabLst>
            </a:pPr>
            <a:r>
              <a:rPr sz="2600" b="1" spc="-80" dirty="0">
                <a:latin typeface="Trebuchet MS"/>
                <a:cs typeface="Trebuchet MS"/>
              </a:rPr>
              <a:t>Probability</a:t>
            </a:r>
            <a:r>
              <a:rPr sz="2600" b="1" spc="-265" dirty="0">
                <a:latin typeface="Trebuchet MS"/>
                <a:cs typeface="Trebuchet MS"/>
              </a:rPr>
              <a:t> </a:t>
            </a:r>
            <a:r>
              <a:rPr sz="2600" b="1" spc="-75" dirty="0">
                <a:latin typeface="Trebuchet MS"/>
                <a:cs typeface="Trebuchet MS"/>
              </a:rPr>
              <a:t>sample</a:t>
            </a:r>
            <a:r>
              <a:rPr sz="2600" b="1" spc="-265" dirty="0">
                <a:latin typeface="Trebuchet MS"/>
                <a:cs typeface="Trebuchet MS"/>
              </a:rPr>
              <a:t> </a:t>
            </a:r>
            <a:r>
              <a:rPr sz="2600" spc="-175" dirty="0">
                <a:latin typeface="Arial"/>
                <a:cs typeface="Arial"/>
              </a:rPr>
              <a:t>–</a:t>
            </a:r>
            <a:r>
              <a:rPr sz="2600" spc="-195" dirty="0">
                <a:latin typeface="Arial"/>
                <a:cs typeface="Arial"/>
              </a:rPr>
              <a:t> </a:t>
            </a:r>
            <a:r>
              <a:rPr sz="2600" spc="-170" dirty="0">
                <a:latin typeface="Arial"/>
                <a:cs typeface="Arial"/>
              </a:rPr>
              <a:t>a</a:t>
            </a:r>
            <a:r>
              <a:rPr sz="2600" spc="-195" dirty="0">
                <a:latin typeface="Arial"/>
                <a:cs typeface="Arial"/>
              </a:rPr>
              <a:t> </a:t>
            </a:r>
            <a:r>
              <a:rPr sz="2600" spc="-25" dirty="0">
                <a:latin typeface="Arial"/>
                <a:cs typeface="Arial"/>
              </a:rPr>
              <a:t>method</a:t>
            </a:r>
            <a:r>
              <a:rPr sz="2600" spc="-235" dirty="0">
                <a:latin typeface="Arial"/>
                <a:cs typeface="Arial"/>
              </a:rPr>
              <a:t> </a:t>
            </a:r>
            <a:r>
              <a:rPr sz="2600" spc="20" dirty="0">
                <a:latin typeface="Arial"/>
                <a:cs typeface="Arial"/>
              </a:rPr>
              <a:t>of</a:t>
            </a:r>
            <a:r>
              <a:rPr sz="2600" spc="-200" dirty="0">
                <a:latin typeface="Arial"/>
                <a:cs typeface="Arial"/>
              </a:rPr>
              <a:t> </a:t>
            </a:r>
            <a:r>
              <a:rPr sz="2600" spc="-80" dirty="0">
                <a:latin typeface="Arial"/>
                <a:cs typeface="Arial"/>
              </a:rPr>
              <a:t>sampling</a:t>
            </a:r>
            <a:r>
              <a:rPr sz="2600" spc="-215" dirty="0">
                <a:latin typeface="Arial"/>
                <a:cs typeface="Arial"/>
              </a:rPr>
              <a:t> </a:t>
            </a:r>
            <a:r>
              <a:rPr sz="2600" spc="25" dirty="0">
                <a:latin typeface="Arial"/>
                <a:cs typeface="Arial"/>
              </a:rPr>
              <a:t>that</a:t>
            </a:r>
            <a:r>
              <a:rPr sz="2600" spc="-210" dirty="0">
                <a:latin typeface="Arial"/>
                <a:cs typeface="Arial"/>
              </a:rPr>
              <a:t> </a:t>
            </a:r>
            <a:r>
              <a:rPr sz="2600" spc="-185" dirty="0">
                <a:latin typeface="Arial"/>
                <a:cs typeface="Arial"/>
              </a:rPr>
              <a:t>uses</a:t>
            </a:r>
            <a:r>
              <a:rPr sz="2600" spc="-200" dirty="0">
                <a:latin typeface="Arial"/>
                <a:cs typeface="Arial"/>
              </a:rPr>
              <a:t> </a:t>
            </a:r>
            <a:r>
              <a:rPr sz="2600" spc="15" dirty="0">
                <a:latin typeface="Arial"/>
                <a:cs typeface="Arial"/>
              </a:rPr>
              <a:t>of  </a:t>
            </a:r>
            <a:r>
              <a:rPr sz="2600" spc="-65" dirty="0">
                <a:latin typeface="Arial"/>
                <a:cs typeface="Arial"/>
              </a:rPr>
              <a:t>random</a:t>
            </a:r>
            <a:r>
              <a:rPr sz="2600" spc="-215" dirty="0">
                <a:latin typeface="Arial"/>
                <a:cs typeface="Arial"/>
              </a:rPr>
              <a:t> </a:t>
            </a:r>
            <a:r>
              <a:rPr sz="2600" spc="-75" dirty="0">
                <a:latin typeface="Arial"/>
                <a:cs typeface="Arial"/>
              </a:rPr>
              <a:t>selection</a:t>
            </a:r>
            <a:r>
              <a:rPr sz="2600" spc="-225" dirty="0">
                <a:latin typeface="Arial"/>
                <a:cs typeface="Arial"/>
              </a:rPr>
              <a:t> </a:t>
            </a:r>
            <a:r>
              <a:rPr sz="2600" spc="-155" dirty="0">
                <a:latin typeface="Arial"/>
                <a:cs typeface="Arial"/>
              </a:rPr>
              <a:t>so</a:t>
            </a:r>
            <a:r>
              <a:rPr sz="2600" spc="-195" dirty="0">
                <a:latin typeface="Arial"/>
                <a:cs typeface="Arial"/>
              </a:rPr>
              <a:t> </a:t>
            </a:r>
            <a:r>
              <a:rPr sz="2600" spc="25" dirty="0">
                <a:latin typeface="Arial"/>
                <a:cs typeface="Arial"/>
              </a:rPr>
              <a:t>that</a:t>
            </a:r>
            <a:r>
              <a:rPr sz="2600" spc="-204" dirty="0">
                <a:latin typeface="Arial"/>
                <a:cs typeface="Arial"/>
              </a:rPr>
              <a:t> </a:t>
            </a:r>
            <a:r>
              <a:rPr sz="2600" spc="-45" dirty="0">
                <a:latin typeface="Arial"/>
                <a:cs typeface="Arial"/>
              </a:rPr>
              <a:t>all</a:t>
            </a:r>
            <a:r>
              <a:rPr sz="2600" spc="-210" dirty="0">
                <a:latin typeface="Arial"/>
                <a:cs typeface="Arial"/>
              </a:rPr>
              <a:t> </a:t>
            </a:r>
            <a:r>
              <a:rPr sz="2600" spc="-40" dirty="0">
                <a:latin typeface="Arial"/>
                <a:cs typeface="Arial"/>
              </a:rPr>
              <a:t>units/</a:t>
            </a:r>
            <a:r>
              <a:rPr sz="2600" spc="-195" dirty="0">
                <a:latin typeface="Arial"/>
                <a:cs typeface="Arial"/>
              </a:rPr>
              <a:t> </a:t>
            </a:r>
            <a:r>
              <a:rPr sz="2600" spc="-200" dirty="0">
                <a:latin typeface="Arial"/>
                <a:cs typeface="Arial"/>
              </a:rPr>
              <a:t>cases</a:t>
            </a:r>
            <a:r>
              <a:rPr sz="2600" spc="-215" dirty="0">
                <a:latin typeface="Arial"/>
                <a:cs typeface="Arial"/>
              </a:rPr>
              <a:t> </a:t>
            </a:r>
            <a:r>
              <a:rPr sz="2600" spc="-25" dirty="0">
                <a:latin typeface="Arial"/>
                <a:cs typeface="Arial"/>
              </a:rPr>
              <a:t>in</a:t>
            </a:r>
            <a:r>
              <a:rPr sz="2600" spc="-204" dirty="0">
                <a:latin typeface="Arial"/>
                <a:cs typeface="Arial"/>
              </a:rPr>
              <a:t> </a:t>
            </a:r>
            <a:r>
              <a:rPr sz="2600" spc="-10" dirty="0">
                <a:latin typeface="Arial"/>
                <a:cs typeface="Arial"/>
              </a:rPr>
              <a:t>the</a:t>
            </a:r>
            <a:r>
              <a:rPr sz="2600" spc="-200" dirty="0">
                <a:latin typeface="Arial"/>
                <a:cs typeface="Arial"/>
              </a:rPr>
              <a:t> </a:t>
            </a:r>
            <a:r>
              <a:rPr sz="2600" spc="-45" dirty="0">
                <a:latin typeface="Arial"/>
                <a:cs typeface="Arial"/>
              </a:rPr>
              <a:t>population  </a:t>
            </a:r>
            <a:r>
              <a:rPr sz="2600" spc="-125" dirty="0">
                <a:latin typeface="Arial"/>
                <a:cs typeface="Arial"/>
              </a:rPr>
              <a:t>have</a:t>
            </a:r>
            <a:r>
              <a:rPr sz="2600" spc="-225" dirty="0">
                <a:latin typeface="Arial"/>
                <a:cs typeface="Arial"/>
              </a:rPr>
              <a:t> </a:t>
            </a:r>
            <a:r>
              <a:rPr sz="2600" spc="-125" dirty="0">
                <a:latin typeface="Arial"/>
                <a:cs typeface="Arial"/>
              </a:rPr>
              <a:t>an</a:t>
            </a:r>
            <a:r>
              <a:rPr sz="2600" spc="-210" dirty="0">
                <a:latin typeface="Arial"/>
                <a:cs typeface="Arial"/>
              </a:rPr>
              <a:t> </a:t>
            </a:r>
            <a:r>
              <a:rPr sz="2600" spc="-100" dirty="0">
                <a:latin typeface="Arial"/>
                <a:cs typeface="Arial"/>
              </a:rPr>
              <a:t>equal</a:t>
            </a:r>
            <a:r>
              <a:rPr sz="2600" spc="-204" dirty="0">
                <a:latin typeface="Arial"/>
                <a:cs typeface="Arial"/>
              </a:rPr>
              <a:t> </a:t>
            </a:r>
            <a:r>
              <a:rPr sz="2600" spc="-20" dirty="0">
                <a:latin typeface="Arial"/>
                <a:cs typeface="Arial"/>
              </a:rPr>
              <a:t>probability</a:t>
            </a:r>
            <a:r>
              <a:rPr sz="2600" spc="-229" dirty="0">
                <a:latin typeface="Arial"/>
                <a:cs typeface="Arial"/>
              </a:rPr>
              <a:t> </a:t>
            </a:r>
            <a:r>
              <a:rPr sz="2600" spc="20" dirty="0">
                <a:latin typeface="Arial"/>
                <a:cs typeface="Arial"/>
              </a:rPr>
              <a:t>of</a:t>
            </a:r>
            <a:r>
              <a:rPr sz="2600" spc="-195" dirty="0">
                <a:latin typeface="Arial"/>
                <a:cs typeface="Arial"/>
              </a:rPr>
              <a:t> </a:t>
            </a:r>
            <a:r>
              <a:rPr sz="2600" spc="-70" dirty="0">
                <a:latin typeface="Arial"/>
                <a:cs typeface="Arial"/>
              </a:rPr>
              <a:t>being</a:t>
            </a:r>
            <a:r>
              <a:rPr sz="2600" spc="-229" dirty="0">
                <a:latin typeface="Arial"/>
                <a:cs typeface="Arial"/>
              </a:rPr>
              <a:t> </a:t>
            </a:r>
            <a:r>
              <a:rPr sz="2600" spc="-120" dirty="0">
                <a:latin typeface="Arial"/>
                <a:cs typeface="Arial"/>
              </a:rPr>
              <a:t>chosen.</a:t>
            </a:r>
            <a:endParaRPr sz="2600">
              <a:latin typeface="Arial"/>
              <a:cs typeface="Arial"/>
            </a:endParaRPr>
          </a:p>
          <a:p>
            <a:pPr marL="12700" marR="203835">
              <a:lnSpc>
                <a:spcPct val="100000"/>
              </a:lnSpc>
              <a:spcBef>
                <a:spcPts val="1800"/>
              </a:spcBef>
              <a:buClr>
                <a:srgbClr val="000000"/>
              </a:buClr>
              <a:buFont typeface="Arial"/>
              <a:buChar char="•"/>
              <a:tabLst>
                <a:tab pos="224790" algn="l"/>
              </a:tabLst>
            </a:pPr>
            <a:r>
              <a:rPr sz="2600" b="1" spc="-70" dirty="0">
                <a:latin typeface="Trebuchet MS"/>
                <a:cs typeface="Trebuchet MS"/>
              </a:rPr>
              <a:t>Non-probability </a:t>
            </a:r>
            <a:r>
              <a:rPr sz="2600" b="1" spc="-75" dirty="0">
                <a:latin typeface="Trebuchet MS"/>
                <a:cs typeface="Trebuchet MS"/>
              </a:rPr>
              <a:t>sample </a:t>
            </a:r>
            <a:r>
              <a:rPr sz="2600" spc="-175" dirty="0">
                <a:latin typeface="Arial"/>
                <a:cs typeface="Arial"/>
              </a:rPr>
              <a:t>– </a:t>
            </a:r>
            <a:r>
              <a:rPr sz="2600" spc="-130" dirty="0">
                <a:latin typeface="Arial"/>
                <a:cs typeface="Arial"/>
              </a:rPr>
              <a:t>does </a:t>
            </a:r>
            <a:r>
              <a:rPr sz="2600" spc="10" dirty="0">
                <a:latin typeface="Arial"/>
                <a:cs typeface="Arial"/>
              </a:rPr>
              <a:t>not </a:t>
            </a:r>
            <a:r>
              <a:rPr sz="2600" spc="-65" dirty="0">
                <a:latin typeface="Arial"/>
                <a:cs typeface="Arial"/>
              </a:rPr>
              <a:t>involve random  </a:t>
            </a:r>
            <a:r>
              <a:rPr sz="2600" spc="-75" dirty="0">
                <a:latin typeface="Arial"/>
                <a:cs typeface="Arial"/>
              </a:rPr>
              <a:t>selection</a:t>
            </a:r>
            <a:r>
              <a:rPr sz="2600" spc="-235" dirty="0">
                <a:latin typeface="Arial"/>
                <a:cs typeface="Arial"/>
              </a:rPr>
              <a:t> </a:t>
            </a:r>
            <a:r>
              <a:rPr sz="2600" spc="-105" dirty="0">
                <a:latin typeface="Arial"/>
                <a:cs typeface="Arial"/>
              </a:rPr>
              <a:t>and</a:t>
            </a:r>
            <a:r>
              <a:rPr sz="2600" spc="-195" dirty="0">
                <a:latin typeface="Arial"/>
                <a:cs typeface="Arial"/>
              </a:rPr>
              <a:t> </a:t>
            </a:r>
            <a:r>
              <a:rPr sz="2600" spc="-55" dirty="0">
                <a:latin typeface="Arial"/>
                <a:cs typeface="Arial"/>
              </a:rPr>
              <a:t>methods</a:t>
            </a:r>
            <a:r>
              <a:rPr sz="2600" spc="-225" dirty="0">
                <a:latin typeface="Arial"/>
                <a:cs typeface="Arial"/>
              </a:rPr>
              <a:t> </a:t>
            </a:r>
            <a:r>
              <a:rPr sz="2600" spc="-105" dirty="0">
                <a:latin typeface="Arial"/>
                <a:cs typeface="Arial"/>
              </a:rPr>
              <a:t>are</a:t>
            </a:r>
            <a:r>
              <a:rPr sz="2600" spc="-204" dirty="0">
                <a:latin typeface="Arial"/>
                <a:cs typeface="Arial"/>
              </a:rPr>
              <a:t> </a:t>
            </a:r>
            <a:r>
              <a:rPr sz="2600" spc="10" dirty="0">
                <a:latin typeface="Arial"/>
                <a:cs typeface="Arial"/>
              </a:rPr>
              <a:t>not</a:t>
            </a:r>
            <a:r>
              <a:rPr sz="2600" spc="-200" dirty="0">
                <a:latin typeface="Arial"/>
                <a:cs typeface="Arial"/>
              </a:rPr>
              <a:t> </a:t>
            </a:r>
            <a:r>
              <a:rPr sz="2600" spc="-140" dirty="0">
                <a:latin typeface="Arial"/>
                <a:cs typeface="Arial"/>
              </a:rPr>
              <a:t>based</a:t>
            </a:r>
            <a:r>
              <a:rPr sz="2600" spc="-220" dirty="0">
                <a:latin typeface="Arial"/>
                <a:cs typeface="Arial"/>
              </a:rPr>
              <a:t> </a:t>
            </a:r>
            <a:r>
              <a:rPr sz="2600" spc="-70" dirty="0">
                <a:latin typeface="Arial"/>
                <a:cs typeface="Arial"/>
              </a:rPr>
              <a:t>on</a:t>
            </a:r>
            <a:r>
              <a:rPr sz="2600" spc="-200" dirty="0">
                <a:latin typeface="Arial"/>
                <a:cs typeface="Arial"/>
              </a:rPr>
              <a:t> </a:t>
            </a:r>
            <a:r>
              <a:rPr sz="2600" spc="-15" dirty="0">
                <a:latin typeface="Arial"/>
                <a:cs typeface="Arial"/>
              </a:rPr>
              <a:t>the</a:t>
            </a:r>
            <a:r>
              <a:rPr sz="2600" spc="-210" dirty="0">
                <a:latin typeface="Arial"/>
                <a:cs typeface="Arial"/>
              </a:rPr>
              <a:t> </a:t>
            </a:r>
            <a:r>
              <a:rPr sz="2600" spc="-50" dirty="0">
                <a:latin typeface="Arial"/>
                <a:cs typeface="Arial"/>
              </a:rPr>
              <a:t>rationale</a:t>
            </a:r>
            <a:r>
              <a:rPr sz="2600" spc="-200" dirty="0">
                <a:latin typeface="Arial"/>
                <a:cs typeface="Arial"/>
              </a:rPr>
              <a:t> </a:t>
            </a:r>
            <a:r>
              <a:rPr sz="2600" spc="15" dirty="0">
                <a:latin typeface="Arial"/>
                <a:cs typeface="Arial"/>
              </a:rPr>
              <a:t>of</a:t>
            </a:r>
            <a:endParaRPr sz="2600">
              <a:latin typeface="Arial"/>
              <a:cs typeface="Arial"/>
            </a:endParaRPr>
          </a:p>
        </p:txBody>
      </p:sp>
      <p:sp>
        <p:nvSpPr>
          <p:cNvPr id="4" name="object 4"/>
          <p:cNvSpPr txBox="1"/>
          <p:nvPr/>
        </p:nvSpPr>
        <p:spPr>
          <a:xfrm>
            <a:off x="330200" y="3922902"/>
            <a:ext cx="2541905" cy="422275"/>
          </a:xfrm>
          <a:prstGeom prst="rect">
            <a:avLst/>
          </a:prstGeom>
        </p:spPr>
        <p:txBody>
          <a:bodyPr vert="horz" wrap="square" lIns="0" tIns="12700" rIns="0" bIns="0" rtlCol="0">
            <a:spAutoFit/>
          </a:bodyPr>
          <a:lstStyle/>
          <a:p>
            <a:pPr marL="12700">
              <a:lnSpc>
                <a:spcPct val="100000"/>
              </a:lnSpc>
              <a:spcBef>
                <a:spcPts val="100"/>
              </a:spcBef>
            </a:pPr>
            <a:r>
              <a:rPr sz="2600" spc="-20" dirty="0">
                <a:latin typeface="Arial"/>
                <a:cs typeface="Arial"/>
              </a:rPr>
              <a:t>probability</a:t>
            </a:r>
            <a:r>
              <a:rPr sz="2600" spc="-270" dirty="0">
                <a:latin typeface="Arial"/>
                <a:cs typeface="Arial"/>
              </a:rPr>
              <a:t> </a:t>
            </a:r>
            <a:r>
              <a:rPr sz="2600" spc="-50" dirty="0">
                <a:latin typeface="Arial"/>
                <a:cs typeface="Arial"/>
              </a:rPr>
              <a:t>theory.</a:t>
            </a:r>
            <a:endParaRPr sz="2600">
              <a:latin typeface="Arial"/>
              <a:cs typeface="Arial"/>
            </a:endParaRPr>
          </a:p>
        </p:txBody>
      </p:sp>
      <p:sp>
        <p:nvSpPr>
          <p:cNvPr id="5" name="object 5"/>
          <p:cNvSpPr/>
          <p:nvPr/>
        </p:nvSpPr>
        <p:spPr>
          <a:xfrm>
            <a:off x="32003" y="307847"/>
            <a:ext cx="5138928" cy="89916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65252" y="437133"/>
            <a:ext cx="4433570" cy="696595"/>
          </a:xfrm>
          <a:prstGeom prst="rect">
            <a:avLst/>
          </a:prstGeom>
        </p:spPr>
        <p:txBody>
          <a:bodyPr vert="horz" wrap="square" lIns="0" tIns="13335" rIns="0" bIns="0" rtlCol="0">
            <a:spAutoFit/>
          </a:bodyPr>
          <a:lstStyle/>
          <a:p>
            <a:pPr marL="12700">
              <a:lnSpc>
                <a:spcPct val="100000"/>
              </a:lnSpc>
              <a:spcBef>
                <a:spcPts val="105"/>
              </a:spcBef>
            </a:pPr>
            <a:r>
              <a:rPr sz="4400" b="1" spc="-200" dirty="0">
                <a:latin typeface="Trebuchet MS"/>
                <a:cs typeface="Trebuchet MS"/>
              </a:rPr>
              <a:t>Types </a:t>
            </a:r>
            <a:r>
              <a:rPr sz="4400" b="1" spc="-120" dirty="0">
                <a:latin typeface="Trebuchet MS"/>
                <a:cs typeface="Trebuchet MS"/>
              </a:rPr>
              <a:t>of</a:t>
            </a:r>
            <a:r>
              <a:rPr sz="4400" b="1" spc="-819" dirty="0">
                <a:latin typeface="Trebuchet MS"/>
                <a:cs typeface="Trebuchet MS"/>
              </a:rPr>
              <a:t> </a:t>
            </a:r>
            <a:r>
              <a:rPr sz="4400" b="1" spc="-40" dirty="0">
                <a:latin typeface="Trebuchet MS"/>
                <a:cs typeface="Trebuchet MS"/>
              </a:rPr>
              <a:t>Sampling</a:t>
            </a:r>
            <a:endParaRPr sz="4400">
              <a:latin typeface="Trebuchet MS"/>
              <a:cs typeface="Trebuchet MS"/>
            </a:endParaRPr>
          </a:p>
        </p:txBody>
      </p:sp>
      <p:sp>
        <p:nvSpPr>
          <p:cNvPr id="7" name="object 7"/>
          <p:cNvSpPr/>
          <p:nvPr/>
        </p:nvSpPr>
        <p:spPr>
          <a:xfrm>
            <a:off x="5372100" y="5051425"/>
            <a:ext cx="1230630" cy="427355"/>
          </a:xfrm>
          <a:custGeom>
            <a:avLst/>
            <a:gdLst/>
            <a:ahLst/>
            <a:cxnLst/>
            <a:rect l="l" t="t" r="r" b="b"/>
            <a:pathLst>
              <a:path w="1230629" h="427354">
                <a:moveTo>
                  <a:pt x="0" y="0"/>
                </a:moveTo>
                <a:lnTo>
                  <a:pt x="0" y="213487"/>
                </a:lnTo>
                <a:lnTo>
                  <a:pt x="1230122" y="213487"/>
                </a:lnTo>
                <a:lnTo>
                  <a:pt x="1230122" y="426974"/>
                </a:lnTo>
              </a:path>
            </a:pathLst>
          </a:custGeom>
          <a:ln w="38100">
            <a:solidFill>
              <a:srgbClr val="000000"/>
            </a:solidFill>
          </a:ln>
        </p:spPr>
        <p:txBody>
          <a:bodyPr wrap="square" lIns="0" tIns="0" rIns="0" bIns="0" rtlCol="0"/>
          <a:lstStyle/>
          <a:p>
            <a:endParaRPr/>
          </a:p>
        </p:txBody>
      </p:sp>
      <p:sp>
        <p:nvSpPr>
          <p:cNvPr id="8" name="object 8"/>
          <p:cNvSpPr/>
          <p:nvPr/>
        </p:nvSpPr>
        <p:spPr>
          <a:xfrm>
            <a:off x="4141978" y="5051425"/>
            <a:ext cx="1230630" cy="427355"/>
          </a:xfrm>
          <a:custGeom>
            <a:avLst/>
            <a:gdLst/>
            <a:ahLst/>
            <a:cxnLst/>
            <a:rect l="l" t="t" r="r" b="b"/>
            <a:pathLst>
              <a:path w="1230629" h="427354">
                <a:moveTo>
                  <a:pt x="1230122" y="0"/>
                </a:moveTo>
                <a:lnTo>
                  <a:pt x="1230122" y="213487"/>
                </a:lnTo>
                <a:lnTo>
                  <a:pt x="0" y="213487"/>
                </a:lnTo>
                <a:lnTo>
                  <a:pt x="0" y="426974"/>
                </a:lnTo>
              </a:path>
            </a:pathLst>
          </a:custGeom>
          <a:ln w="38100">
            <a:solidFill>
              <a:srgbClr val="000000"/>
            </a:solidFill>
          </a:ln>
        </p:spPr>
        <p:txBody>
          <a:bodyPr wrap="square" lIns="0" tIns="0" rIns="0" bIns="0" rtlCol="0"/>
          <a:lstStyle/>
          <a:p>
            <a:endParaRPr/>
          </a:p>
        </p:txBody>
      </p:sp>
      <p:sp>
        <p:nvSpPr>
          <p:cNvPr id="9" name="object 9"/>
          <p:cNvSpPr/>
          <p:nvPr/>
        </p:nvSpPr>
        <p:spPr>
          <a:xfrm>
            <a:off x="4086225" y="3943350"/>
            <a:ext cx="2562225" cy="1190625"/>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4367529" y="4053916"/>
            <a:ext cx="2010410" cy="950594"/>
          </a:xfrm>
          <a:prstGeom prst="rect">
            <a:avLst/>
          </a:prstGeom>
        </p:spPr>
        <p:txBody>
          <a:bodyPr vert="horz" wrap="square" lIns="0" tIns="44450" rIns="0" bIns="0" rtlCol="0">
            <a:spAutoFit/>
          </a:bodyPr>
          <a:lstStyle/>
          <a:p>
            <a:pPr marL="12700" marR="5080" indent="173355">
              <a:lnSpc>
                <a:spcPts val="3560"/>
              </a:lnSpc>
              <a:spcBef>
                <a:spcPts val="350"/>
              </a:spcBef>
            </a:pPr>
            <a:r>
              <a:rPr sz="3100" spc="-10" dirty="0">
                <a:latin typeface="Arial"/>
                <a:cs typeface="Arial"/>
              </a:rPr>
              <a:t>Sampling  </a:t>
            </a:r>
            <a:r>
              <a:rPr sz="3100" spc="-350" dirty="0">
                <a:latin typeface="Arial"/>
                <a:cs typeface="Arial"/>
              </a:rPr>
              <a:t>T</a:t>
            </a:r>
            <a:r>
              <a:rPr sz="3100" spc="-5" dirty="0">
                <a:latin typeface="Arial"/>
                <a:cs typeface="Arial"/>
              </a:rPr>
              <a:t>ec</a:t>
            </a:r>
            <a:r>
              <a:rPr sz="3100" spc="-15" dirty="0">
                <a:latin typeface="Arial"/>
                <a:cs typeface="Arial"/>
              </a:rPr>
              <a:t>h</a:t>
            </a:r>
            <a:r>
              <a:rPr sz="3100" spc="-5" dirty="0">
                <a:latin typeface="Arial"/>
                <a:cs typeface="Arial"/>
              </a:rPr>
              <a:t>ni</a:t>
            </a:r>
            <a:r>
              <a:rPr sz="3100" spc="-25" dirty="0">
                <a:latin typeface="Arial"/>
                <a:cs typeface="Arial"/>
              </a:rPr>
              <a:t>q</a:t>
            </a:r>
            <a:r>
              <a:rPr sz="3100" spc="-5" dirty="0">
                <a:latin typeface="Arial"/>
                <a:cs typeface="Arial"/>
              </a:rPr>
              <a:t>u</a:t>
            </a:r>
            <a:r>
              <a:rPr sz="3100" spc="-15" dirty="0">
                <a:latin typeface="Arial"/>
                <a:cs typeface="Arial"/>
              </a:rPr>
              <a:t>e</a:t>
            </a:r>
            <a:r>
              <a:rPr sz="3100" spc="-5" dirty="0">
                <a:latin typeface="Arial"/>
                <a:cs typeface="Arial"/>
              </a:rPr>
              <a:t>s</a:t>
            </a:r>
            <a:endParaRPr sz="3100">
              <a:latin typeface="Arial"/>
              <a:cs typeface="Arial"/>
            </a:endParaRPr>
          </a:p>
        </p:txBody>
      </p:sp>
      <p:sp>
        <p:nvSpPr>
          <p:cNvPr id="11" name="object 11"/>
          <p:cNvSpPr/>
          <p:nvPr/>
        </p:nvSpPr>
        <p:spPr>
          <a:xfrm>
            <a:off x="2933700" y="5438775"/>
            <a:ext cx="2409825" cy="1143000"/>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3213607" y="5724550"/>
            <a:ext cx="1857375" cy="497840"/>
          </a:xfrm>
          <a:prstGeom prst="rect">
            <a:avLst/>
          </a:prstGeom>
        </p:spPr>
        <p:txBody>
          <a:bodyPr vert="horz" wrap="square" lIns="0" tIns="12065" rIns="0" bIns="0" rtlCol="0">
            <a:spAutoFit/>
          </a:bodyPr>
          <a:lstStyle/>
          <a:p>
            <a:pPr marL="12700">
              <a:lnSpc>
                <a:spcPct val="100000"/>
              </a:lnSpc>
              <a:spcBef>
                <a:spcPts val="95"/>
              </a:spcBef>
            </a:pPr>
            <a:r>
              <a:rPr sz="3100" spc="-5" dirty="0">
                <a:latin typeface="Arial"/>
                <a:cs typeface="Arial"/>
              </a:rPr>
              <a:t>Pro</a:t>
            </a:r>
            <a:r>
              <a:rPr sz="3100" spc="-15" dirty="0">
                <a:latin typeface="Arial"/>
                <a:cs typeface="Arial"/>
              </a:rPr>
              <a:t>b</a:t>
            </a:r>
            <a:r>
              <a:rPr sz="3100" spc="-5" dirty="0">
                <a:latin typeface="Arial"/>
                <a:cs typeface="Arial"/>
              </a:rPr>
              <a:t>a</a:t>
            </a:r>
            <a:r>
              <a:rPr sz="3100" spc="-15" dirty="0">
                <a:latin typeface="Arial"/>
                <a:cs typeface="Arial"/>
              </a:rPr>
              <a:t>b</a:t>
            </a:r>
            <a:r>
              <a:rPr sz="3100" spc="-5" dirty="0">
                <a:latin typeface="Arial"/>
                <a:cs typeface="Arial"/>
              </a:rPr>
              <a:t>il</a:t>
            </a:r>
            <a:r>
              <a:rPr sz="3100" spc="-15" dirty="0">
                <a:latin typeface="Arial"/>
                <a:cs typeface="Arial"/>
              </a:rPr>
              <a:t>i</a:t>
            </a:r>
            <a:r>
              <a:rPr sz="3100" spc="-5" dirty="0">
                <a:latin typeface="Arial"/>
                <a:cs typeface="Arial"/>
              </a:rPr>
              <a:t>ty</a:t>
            </a:r>
            <a:endParaRPr sz="3100">
              <a:latin typeface="Arial"/>
              <a:cs typeface="Arial"/>
            </a:endParaRPr>
          </a:p>
        </p:txBody>
      </p:sp>
      <p:sp>
        <p:nvSpPr>
          <p:cNvPr id="13" name="object 13"/>
          <p:cNvSpPr/>
          <p:nvPr/>
        </p:nvSpPr>
        <p:spPr>
          <a:xfrm>
            <a:off x="5391150" y="5381625"/>
            <a:ext cx="2409825" cy="1200150"/>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5674233" y="5498083"/>
            <a:ext cx="1857375" cy="949960"/>
          </a:xfrm>
          <a:prstGeom prst="rect">
            <a:avLst/>
          </a:prstGeom>
        </p:spPr>
        <p:txBody>
          <a:bodyPr vert="horz" wrap="square" lIns="0" tIns="43815" rIns="0" bIns="0" rtlCol="0">
            <a:spAutoFit/>
          </a:bodyPr>
          <a:lstStyle/>
          <a:p>
            <a:pPr marL="12700" marR="5080" indent="490220">
              <a:lnSpc>
                <a:spcPts val="3560"/>
              </a:lnSpc>
              <a:spcBef>
                <a:spcPts val="345"/>
              </a:spcBef>
            </a:pPr>
            <a:r>
              <a:rPr sz="3100" spc="-10" dirty="0">
                <a:latin typeface="Arial"/>
                <a:cs typeface="Arial"/>
              </a:rPr>
              <a:t>Non-  </a:t>
            </a:r>
            <a:r>
              <a:rPr sz="3100" spc="-5" dirty="0">
                <a:latin typeface="Arial"/>
                <a:cs typeface="Arial"/>
              </a:rPr>
              <a:t>Pro</a:t>
            </a:r>
            <a:r>
              <a:rPr sz="3100" spc="-15" dirty="0">
                <a:latin typeface="Arial"/>
                <a:cs typeface="Arial"/>
              </a:rPr>
              <a:t>b</a:t>
            </a:r>
            <a:r>
              <a:rPr sz="3100" spc="-5" dirty="0">
                <a:latin typeface="Arial"/>
                <a:cs typeface="Arial"/>
              </a:rPr>
              <a:t>a</a:t>
            </a:r>
            <a:r>
              <a:rPr sz="3100" spc="-15" dirty="0">
                <a:latin typeface="Arial"/>
                <a:cs typeface="Arial"/>
              </a:rPr>
              <a:t>b</a:t>
            </a:r>
            <a:r>
              <a:rPr sz="3100" spc="-5" dirty="0">
                <a:latin typeface="Arial"/>
                <a:cs typeface="Arial"/>
              </a:rPr>
              <a:t>il</a:t>
            </a:r>
            <a:r>
              <a:rPr sz="3100" spc="-15" dirty="0">
                <a:latin typeface="Arial"/>
                <a:cs typeface="Arial"/>
              </a:rPr>
              <a:t>i</a:t>
            </a:r>
            <a:r>
              <a:rPr sz="3100" spc="-5" dirty="0">
                <a:latin typeface="Arial"/>
                <a:cs typeface="Arial"/>
              </a:rPr>
              <a:t>ty</a:t>
            </a:r>
            <a:endParaRPr sz="3100">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Sunil</a:t>
            </a:r>
            <a:r>
              <a:rPr spc="-95" dirty="0"/>
              <a:t> </a:t>
            </a:r>
            <a:r>
              <a:rPr dirty="0"/>
              <a:t>Kumar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301423"/>
            <a:ext cx="8227061" cy="987425"/>
          </a:xfrm>
          <a:prstGeom prst="rect">
            <a:avLst/>
          </a:prstGeom>
        </p:spPr>
        <p:txBody>
          <a:bodyPr vert="horz" wrap="square" lIns="0" tIns="103505" rIns="0" bIns="0" rtlCol="0">
            <a:spAutoFit/>
          </a:bodyPr>
          <a:lstStyle/>
          <a:p>
            <a:pPr marL="332740" indent="-320040">
              <a:lnSpc>
                <a:spcPct val="100000"/>
              </a:lnSpc>
              <a:spcBef>
                <a:spcPts val="815"/>
              </a:spcBef>
              <a:buClr>
                <a:srgbClr val="9B2C1F"/>
              </a:buClr>
              <a:buSzPct val="58928"/>
              <a:buFont typeface="Wingdings"/>
              <a:buChar char=""/>
              <a:tabLst>
                <a:tab pos="332105" algn="l"/>
                <a:tab pos="332740" algn="l"/>
              </a:tabLst>
            </a:pPr>
            <a:r>
              <a:rPr sz="2800" spc="-5" dirty="0">
                <a:latin typeface="Times New Roman"/>
                <a:cs typeface="Times New Roman"/>
              </a:rPr>
              <a:t>Probability (Random</a:t>
            </a:r>
            <a:r>
              <a:rPr sz="2800" spc="-5">
                <a:latin typeface="Times New Roman"/>
                <a:cs typeface="Times New Roman"/>
              </a:rPr>
              <a:t>)</a:t>
            </a:r>
            <a:r>
              <a:rPr sz="2800" spc="-45">
                <a:latin typeface="Times New Roman"/>
                <a:cs typeface="Times New Roman"/>
              </a:rPr>
              <a:t> </a:t>
            </a:r>
            <a:r>
              <a:rPr sz="2800" spc="-5" smtClean="0">
                <a:latin typeface="Times New Roman"/>
                <a:cs typeface="Times New Roman"/>
              </a:rPr>
              <a:t>Samples</a:t>
            </a:r>
            <a:r>
              <a:rPr lang="en-US" sz="2800" spc="-5" dirty="0" smtClean="0">
                <a:latin typeface="Times New Roman"/>
                <a:cs typeface="Times New Roman"/>
              </a:rPr>
              <a:t>-types</a:t>
            </a:r>
            <a:endParaRPr sz="2800">
              <a:latin typeface="Times New Roman"/>
              <a:cs typeface="Times New Roman"/>
            </a:endParaRPr>
          </a:p>
          <a:p>
            <a:pPr marL="927100" lvl="1" indent="-513715">
              <a:lnSpc>
                <a:spcPct val="100000"/>
              </a:lnSpc>
              <a:spcBef>
                <a:spcPts val="615"/>
              </a:spcBef>
              <a:buClr>
                <a:srgbClr val="D24717"/>
              </a:buClr>
              <a:buSzPct val="68750"/>
              <a:buFont typeface="Wingdings"/>
              <a:buChar char=""/>
              <a:tabLst>
                <a:tab pos="927100" algn="l"/>
                <a:tab pos="927735" algn="l"/>
              </a:tabLst>
            </a:pPr>
            <a:r>
              <a:rPr sz="2400" spc="-5" dirty="0">
                <a:latin typeface="Times New Roman"/>
                <a:cs typeface="Times New Roman"/>
              </a:rPr>
              <a:t>Simple </a:t>
            </a:r>
            <a:r>
              <a:rPr sz="2400" dirty="0">
                <a:latin typeface="Times New Roman"/>
                <a:cs typeface="Times New Roman"/>
              </a:rPr>
              <a:t>random</a:t>
            </a:r>
            <a:r>
              <a:rPr sz="2400" spc="-35" dirty="0">
                <a:latin typeface="Times New Roman"/>
                <a:cs typeface="Times New Roman"/>
              </a:rPr>
              <a:t> </a:t>
            </a:r>
            <a:r>
              <a:rPr sz="2400" spc="-5" dirty="0">
                <a:latin typeface="Times New Roman"/>
                <a:cs typeface="Times New Roman"/>
              </a:rPr>
              <a:t>sample</a:t>
            </a:r>
            <a:endParaRPr sz="2400">
              <a:latin typeface="Times New Roman"/>
              <a:cs typeface="Times New Roman"/>
            </a:endParaRPr>
          </a:p>
        </p:txBody>
      </p:sp>
      <p:sp>
        <p:nvSpPr>
          <p:cNvPr id="3" name="object 3"/>
          <p:cNvSpPr txBox="1"/>
          <p:nvPr/>
        </p:nvSpPr>
        <p:spPr>
          <a:xfrm>
            <a:off x="535940" y="2262352"/>
            <a:ext cx="4095750" cy="1442720"/>
          </a:xfrm>
          <a:prstGeom prst="rect">
            <a:avLst/>
          </a:prstGeom>
        </p:spPr>
        <p:txBody>
          <a:bodyPr vert="horz" wrap="square" lIns="0" tIns="88900" rIns="0" bIns="0" rtlCol="0">
            <a:spAutoFit/>
          </a:bodyPr>
          <a:lstStyle/>
          <a:p>
            <a:pPr marL="527685" indent="-514984">
              <a:lnSpc>
                <a:spcPct val="100000"/>
              </a:lnSpc>
              <a:spcBef>
                <a:spcPts val="700"/>
              </a:spcBef>
              <a:buClr>
                <a:srgbClr val="D24717"/>
              </a:buClr>
              <a:buSzPct val="69230"/>
              <a:buFont typeface="Wingdings"/>
              <a:buChar char=""/>
              <a:tabLst>
                <a:tab pos="527685" algn="l"/>
                <a:tab pos="528320" algn="l"/>
              </a:tabLst>
            </a:pPr>
            <a:r>
              <a:rPr sz="2600" spc="-5" dirty="0">
                <a:latin typeface="Times New Roman"/>
                <a:cs typeface="Times New Roman"/>
              </a:rPr>
              <a:t>Systematic </a:t>
            </a:r>
            <a:r>
              <a:rPr sz="2600" dirty="0">
                <a:latin typeface="Times New Roman"/>
                <a:cs typeface="Times New Roman"/>
              </a:rPr>
              <a:t>random</a:t>
            </a:r>
            <a:r>
              <a:rPr sz="2600" spc="-70" dirty="0">
                <a:latin typeface="Times New Roman"/>
                <a:cs typeface="Times New Roman"/>
              </a:rPr>
              <a:t> </a:t>
            </a:r>
            <a:r>
              <a:rPr sz="2600" spc="-5" dirty="0">
                <a:latin typeface="Times New Roman"/>
                <a:cs typeface="Times New Roman"/>
              </a:rPr>
              <a:t>sample</a:t>
            </a:r>
            <a:endParaRPr sz="2600">
              <a:latin typeface="Times New Roman"/>
              <a:cs typeface="Times New Roman"/>
            </a:endParaRPr>
          </a:p>
          <a:p>
            <a:pPr marL="527685" indent="-514984">
              <a:lnSpc>
                <a:spcPct val="100000"/>
              </a:lnSpc>
              <a:spcBef>
                <a:spcPts val="600"/>
              </a:spcBef>
              <a:buClr>
                <a:srgbClr val="D24717"/>
              </a:buClr>
              <a:buSzPct val="69230"/>
              <a:buFont typeface="Wingdings"/>
              <a:buChar char=""/>
              <a:tabLst>
                <a:tab pos="527685" algn="l"/>
                <a:tab pos="528320" algn="l"/>
              </a:tabLst>
            </a:pPr>
            <a:r>
              <a:rPr sz="2600" spc="-5" dirty="0">
                <a:latin typeface="Times New Roman"/>
                <a:cs typeface="Times New Roman"/>
              </a:rPr>
              <a:t>Stratified </a:t>
            </a:r>
            <a:r>
              <a:rPr sz="2600" dirty="0">
                <a:latin typeface="Times New Roman"/>
                <a:cs typeface="Times New Roman"/>
              </a:rPr>
              <a:t>random</a:t>
            </a:r>
            <a:r>
              <a:rPr sz="2600" spc="-75" dirty="0">
                <a:latin typeface="Times New Roman"/>
                <a:cs typeface="Times New Roman"/>
              </a:rPr>
              <a:t> </a:t>
            </a:r>
            <a:r>
              <a:rPr sz="2600" spc="-5" dirty="0">
                <a:latin typeface="Times New Roman"/>
                <a:cs typeface="Times New Roman"/>
              </a:rPr>
              <a:t>sample</a:t>
            </a:r>
            <a:endParaRPr sz="2600">
              <a:latin typeface="Times New Roman"/>
              <a:cs typeface="Times New Roman"/>
            </a:endParaRPr>
          </a:p>
          <a:p>
            <a:pPr marL="527685" indent="-514984">
              <a:lnSpc>
                <a:spcPct val="100000"/>
              </a:lnSpc>
              <a:spcBef>
                <a:spcPts val="600"/>
              </a:spcBef>
              <a:buClr>
                <a:srgbClr val="D24717"/>
              </a:buClr>
              <a:buSzPct val="69230"/>
              <a:buFont typeface="Wingdings"/>
              <a:buChar char=""/>
              <a:tabLst>
                <a:tab pos="527685" algn="l"/>
                <a:tab pos="528320" algn="l"/>
              </a:tabLst>
            </a:pPr>
            <a:r>
              <a:rPr sz="2600" dirty="0">
                <a:latin typeface="Times New Roman"/>
                <a:cs typeface="Times New Roman"/>
              </a:rPr>
              <a:t>Cluster</a:t>
            </a:r>
            <a:r>
              <a:rPr sz="2600" spc="-25" dirty="0">
                <a:latin typeface="Times New Roman"/>
                <a:cs typeface="Times New Roman"/>
              </a:rPr>
              <a:t> </a:t>
            </a:r>
            <a:r>
              <a:rPr sz="2600" spc="-5" dirty="0">
                <a:latin typeface="Times New Roman"/>
                <a:cs typeface="Times New Roman"/>
              </a:rPr>
              <a:t>sample</a:t>
            </a:r>
            <a:endParaRPr sz="2600">
              <a:latin typeface="Times New Roman"/>
              <a:cs typeface="Times New Roman"/>
            </a:endParaRPr>
          </a:p>
        </p:txBody>
      </p:sp>
      <p:sp>
        <p:nvSpPr>
          <p:cNvPr id="4" name="object 4"/>
          <p:cNvSpPr/>
          <p:nvPr/>
        </p:nvSpPr>
        <p:spPr>
          <a:xfrm>
            <a:off x="304800" y="1143000"/>
            <a:ext cx="8534400" cy="0"/>
          </a:xfrm>
          <a:custGeom>
            <a:avLst/>
            <a:gdLst/>
            <a:ahLst/>
            <a:cxnLst/>
            <a:rect l="l" t="t" r="r" b="b"/>
            <a:pathLst>
              <a:path w="8534400">
                <a:moveTo>
                  <a:pt x="0" y="0"/>
                </a:moveTo>
                <a:lnTo>
                  <a:pt x="8534400" y="0"/>
                </a:lnTo>
              </a:path>
            </a:pathLst>
          </a:custGeom>
          <a:ln w="57150">
            <a:solidFill>
              <a:srgbClr val="FF0000"/>
            </a:solidFill>
          </a:ln>
        </p:spPr>
        <p:txBody>
          <a:bodyPr wrap="square" lIns="0" tIns="0" rIns="0" bIns="0" rtlCol="0"/>
          <a:lstStyle/>
          <a:p>
            <a:endParaRPr/>
          </a:p>
        </p:txBody>
      </p:sp>
      <p:sp>
        <p:nvSpPr>
          <p:cNvPr id="5" name="object 5"/>
          <p:cNvSpPr/>
          <p:nvPr/>
        </p:nvSpPr>
        <p:spPr>
          <a:xfrm>
            <a:off x="6457950" y="4600575"/>
            <a:ext cx="1504950" cy="10287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381750" y="4600575"/>
            <a:ext cx="142875" cy="10287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095875" y="4600575"/>
            <a:ext cx="1428750" cy="10287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991100" y="3314700"/>
            <a:ext cx="1533525" cy="80962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962400" y="4619625"/>
            <a:ext cx="704850" cy="26670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171825" y="4619625"/>
            <a:ext cx="857250" cy="2667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962400" y="3314700"/>
            <a:ext cx="1095375" cy="81915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2686050" y="3314700"/>
            <a:ext cx="2371725" cy="81915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1409700" y="3314700"/>
            <a:ext cx="3648075" cy="81915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429125" y="2781300"/>
            <a:ext cx="1181100" cy="647700"/>
          </a:xfrm>
          <a:prstGeom prst="rect">
            <a:avLst/>
          </a:prstGeom>
          <a:blipFill>
            <a:blip r:embed="rId11" cstate="print"/>
            <a:stretch>
              <a:fillRect/>
            </a:stretch>
          </a:blipFill>
        </p:spPr>
        <p:txBody>
          <a:bodyPr wrap="square" lIns="0" tIns="0" rIns="0" bIns="0" rtlCol="0"/>
          <a:lstStyle/>
          <a:p>
            <a:endParaRPr/>
          </a:p>
        </p:txBody>
      </p:sp>
      <p:sp>
        <p:nvSpPr>
          <p:cNvPr id="15" name="object 15"/>
          <p:cNvSpPr txBox="1"/>
          <p:nvPr/>
        </p:nvSpPr>
        <p:spPr>
          <a:xfrm>
            <a:off x="4701921" y="2897251"/>
            <a:ext cx="651510" cy="354330"/>
          </a:xfrm>
          <a:prstGeom prst="rect">
            <a:avLst/>
          </a:prstGeom>
        </p:spPr>
        <p:txBody>
          <a:bodyPr vert="horz" wrap="square" lIns="0" tIns="24765" rIns="0" bIns="0" rtlCol="0">
            <a:spAutoFit/>
          </a:bodyPr>
          <a:lstStyle/>
          <a:p>
            <a:pPr marL="57785" marR="5080" indent="-45720">
              <a:lnSpc>
                <a:spcPts val="1260"/>
              </a:lnSpc>
              <a:spcBef>
                <a:spcPts val="195"/>
              </a:spcBef>
            </a:pPr>
            <a:r>
              <a:rPr sz="1100" dirty="0">
                <a:latin typeface="Times New Roman"/>
                <a:cs typeface="Times New Roman"/>
              </a:rPr>
              <a:t>Probability  </a:t>
            </a:r>
            <a:r>
              <a:rPr sz="1100" spc="-5" dirty="0">
                <a:latin typeface="Times New Roman"/>
                <a:cs typeface="Times New Roman"/>
              </a:rPr>
              <a:t>Sampling</a:t>
            </a:r>
            <a:endParaRPr sz="1100">
              <a:latin typeface="Times New Roman"/>
              <a:cs typeface="Times New Roman"/>
            </a:endParaRPr>
          </a:p>
        </p:txBody>
      </p:sp>
      <p:sp>
        <p:nvSpPr>
          <p:cNvPr id="16" name="object 16"/>
          <p:cNvSpPr/>
          <p:nvPr/>
        </p:nvSpPr>
        <p:spPr>
          <a:xfrm>
            <a:off x="847725" y="4067175"/>
            <a:ext cx="1181100" cy="666750"/>
          </a:xfrm>
          <a:prstGeom prst="rect">
            <a:avLst/>
          </a:prstGeom>
          <a:blipFill>
            <a:blip r:embed="rId12" cstate="print"/>
            <a:stretch>
              <a:fillRect/>
            </a:stretch>
          </a:blipFill>
        </p:spPr>
        <p:txBody>
          <a:bodyPr wrap="square" lIns="0" tIns="0" rIns="0" bIns="0" rtlCol="0"/>
          <a:lstStyle/>
          <a:p>
            <a:endParaRPr/>
          </a:p>
        </p:txBody>
      </p:sp>
      <p:sp>
        <p:nvSpPr>
          <p:cNvPr id="17" name="object 17"/>
          <p:cNvSpPr txBox="1"/>
          <p:nvPr/>
        </p:nvSpPr>
        <p:spPr>
          <a:xfrm>
            <a:off x="1182420" y="4119498"/>
            <a:ext cx="561975" cy="514350"/>
          </a:xfrm>
          <a:prstGeom prst="rect">
            <a:avLst/>
          </a:prstGeom>
        </p:spPr>
        <p:txBody>
          <a:bodyPr vert="horz" wrap="square" lIns="0" tIns="24765" rIns="0" bIns="0" rtlCol="0">
            <a:spAutoFit/>
          </a:bodyPr>
          <a:lstStyle/>
          <a:p>
            <a:pPr marL="12700" marR="5080" indent="51435" algn="just">
              <a:lnSpc>
                <a:spcPts val="1260"/>
              </a:lnSpc>
              <a:spcBef>
                <a:spcPts val="195"/>
              </a:spcBef>
            </a:pPr>
            <a:r>
              <a:rPr sz="1100" spc="-5" dirty="0">
                <a:latin typeface="Times New Roman"/>
                <a:cs typeface="Times New Roman"/>
              </a:rPr>
              <a:t>Simple  </a:t>
            </a:r>
            <a:r>
              <a:rPr sz="1100" dirty="0">
                <a:latin typeface="Times New Roman"/>
                <a:cs typeface="Times New Roman"/>
              </a:rPr>
              <a:t>Random  Sa</a:t>
            </a:r>
            <a:r>
              <a:rPr sz="1100" spc="-20" dirty="0">
                <a:latin typeface="Times New Roman"/>
                <a:cs typeface="Times New Roman"/>
              </a:rPr>
              <a:t>m</a:t>
            </a:r>
            <a:r>
              <a:rPr sz="1100" dirty="0">
                <a:latin typeface="Times New Roman"/>
                <a:cs typeface="Times New Roman"/>
              </a:rPr>
              <a:t>pling</a:t>
            </a:r>
            <a:endParaRPr sz="1100">
              <a:latin typeface="Times New Roman"/>
              <a:cs typeface="Times New Roman"/>
            </a:endParaRPr>
          </a:p>
        </p:txBody>
      </p:sp>
      <p:sp>
        <p:nvSpPr>
          <p:cNvPr id="18" name="object 18"/>
          <p:cNvSpPr/>
          <p:nvPr/>
        </p:nvSpPr>
        <p:spPr>
          <a:xfrm>
            <a:off x="2124075" y="4076700"/>
            <a:ext cx="1181100" cy="657225"/>
          </a:xfrm>
          <a:prstGeom prst="rect">
            <a:avLst/>
          </a:prstGeom>
          <a:blipFill>
            <a:blip r:embed="rId13" cstate="print"/>
            <a:stretch>
              <a:fillRect/>
            </a:stretch>
          </a:blipFill>
        </p:spPr>
        <p:txBody>
          <a:bodyPr wrap="square" lIns="0" tIns="0" rIns="0" bIns="0" rtlCol="0"/>
          <a:lstStyle/>
          <a:p>
            <a:endParaRPr/>
          </a:p>
        </p:txBody>
      </p:sp>
      <p:sp>
        <p:nvSpPr>
          <p:cNvPr id="19" name="object 19"/>
          <p:cNvSpPr txBox="1"/>
          <p:nvPr/>
        </p:nvSpPr>
        <p:spPr>
          <a:xfrm>
            <a:off x="2402585" y="4199890"/>
            <a:ext cx="639445" cy="353695"/>
          </a:xfrm>
          <a:prstGeom prst="rect">
            <a:avLst/>
          </a:prstGeom>
        </p:spPr>
        <p:txBody>
          <a:bodyPr vert="horz" wrap="square" lIns="0" tIns="24765" rIns="0" bIns="0" rtlCol="0">
            <a:spAutoFit/>
          </a:bodyPr>
          <a:lstStyle/>
          <a:p>
            <a:pPr marL="52069" marR="5080" indent="-40005">
              <a:lnSpc>
                <a:spcPts val="1260"/>
              </a:lnSpc>
              <a:spcBef>
                <a:spcPts val="195"/>
              </a:spcBef>
            </a:pPr>
            <a:r>
              <a:rPr sz="1100" dirty="0">
                <a:latin typeface="Times New Roman"/>
                <a:cs typeface="Times New Roman"/>
              </a:rPr>
              <a:t>S</a:t>
            </a:r>
            <a:r>
              <a:rPr sz="1100" spc="-15" dirty="0">
                <a:latin typeface="Times New Roman"/>
                <a:cs typeface="Times New Roman"/>
              </a:rPr>
              <a:t>y</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e</a:t>
            </a:r>
            <a:r>
              <a:rPr sz="1100" spc="-20" dirty="0">
                <a:latin typeface="Times New Roman"/>
                <a:cs typeface="Times New Roman"/>
              </a:rPr>
              <a:t>m</a:t>
            </a:r>
            <a:r>
              <a:rPr sz="1100" dirty="0">
                <a:latin typeface="Times New Roman"/>
                <a:cs typeface="Times New Roman"/>
              </a:rPr>
              <a:t>a</a:t>
            </a:r>
            <a:r>
              <a:rPr sz="1100" spc="5" dirty="0">
                <a:latin typeface="Times New Roman"/>
                <a:cs typeface="Times New Roman"/>
              </a:rPr>
              <a:t>t</a:t>
            </a:r>
            <a:r>
              <a:rPr sz="1100" dirty="0">
                <a:latin typeface="Times New Roman"/>
                <a:cs typeface="Times New Roman"/>
              </a:rPr>
              <a:t>ic  </a:t>
            </a:r>
            <a:r>
              <a:rPr sz="1100" spc="-5" dirty="0">
                <a:latin typeface="Times New Roman"/>
                <a:cs typeface="Times New Roman"/>
              </a:rPr>
              <a:t>Sampling</a:t>
            </a:r>
            <a:endParaRPr sz="1100">
              <a:latin typeface="Times New Roman"/>
              <a:cs typeface="Times New Roman"/>
            </a:endParaRPr>
          </a:p>
        </p:txBody>
      </p:sp>
      <p:sp>
        <p:nvSpPr>
          <p:cNvPr id="20" name="object 20"/>
          <p:cNvSpPr/>
          <p:nvPr/>
        </p:nvSpPr>
        <p:spPr>
          <a:xfrm>
            <a:off x="3400425" y="4067175"/>
            <a:ext cx="1181100" cy="666750"/>
          </a:xfrm>
          <a:prstGeom prst="rect">
            <a:avLst/>
          </a:prstGeom>
          <a:blipFill>
            <a:blip r:embed="rId14" cstate="print"/>
            <a:stretch>
              <a:fillRect/>
            </a:stretch>
          </a:blipFill>
        </p:spPr>
        <p:txBody>
          <a:bodyPr wrap="square" lIns="0" tIns="0" rIns="0" bIns="0" rtlCol="0"/>
          <a:lstStyle/>
          <a:p>
            <a:endParaRPr/>
          </a:p>
        </p:txBody>
      </p:sp>
      <p:sp>
        <p:nvSpPr>
          <p:cNvPr id="21" name="object 21"/>
          <p:cNvSpPr txBox="1"/>
          <p:nvPr/>
        </p:nvSpPr>
        <p:spPr>
          <a:xfrm>
            <a:off x="3718686" y="4119498"/>
            <a:ext cx="561975" cy="514350"/>
          </a:xfrm>
          <a:prstGeom prst="rect">
            <a:avLst/>
          </a:prstGeom>
        </p:spPr>
        <p:txBody>
          <a:bodyPr vert="horz" wrap="square" lIns="0" tIns="24765" rIns="0" bIns="0" rtlCol="0">
            <a:spAutoFit/>
          </a:bodyPr>
          <a:lstStyle/>
          <a:p>
            <a:pPr marL="12700" marR="5080" indent="4445" algn="just">
              <a:lnSpc>
                <a:spcPts val="1260"/>
              </a:lnSpc>
              <a:spcBef>
                <a:spcPts val="195"/>
              </a:spcBef>
            </a:pPr>
            <a:r>
              <a:rPr sz="1100" dirty="0">
                <a:latin typeface="Times New Roman"/>
                <a:cs typeface="Times New Roman"/>
              </a:rPr>
              <a:t>St</a:t>
            </a:r>
            <a:r>
              <a:rPr sz="1100" spc="5" dirty="0">
                <a:latin typeface="Times New Roman"/>
                <a:cs typeface="Times New Roman"/>
              </a:rPr>
              <a:t>r</a:t>
            </a:r>
            <a:r>
              <a:rPr sz="1100" dirty="0">
                <a:latin typeface="Times New Roman"/>
                <a:cs typeface="Times New Roman"/>
              </a:rPr>
              <a:t>a</a:t>
            </a:r>
            <a:r>
              <a:rPr sz="1100" spc="5" dirty="0">
                <a:latin typeface="Times New Roman"/>
                <a:cs typeface="Times New Roman"/>
              </a:rPr>
              <a:t>t</a:t>
            </a:r>
            <a:r>
              <a:rPr sz="1100" dirty="0">
                <a:latin typeface="Times New Roman"/>
                <a:cs typeface="Times New Roman"/>
              </a:rPr>
              <a:t>ifi</a:t>
            </a:r>
            <a:r>
              <a:rPr sz="1100" spc="-10" dirty="0">
                <a:latin typeface="Times New Roman"/>
                <a:cs typeface="Times New Roman"/>
              </a:rPr>
              <a:t>e</a:t>
            </a:r>
            <a:r>
              <a:rPr sz="1100" dirty="0">
                <a:latin typeface="Times New Roman"/>
                <a:cs typeface="Times New Roman"/>
              </a:rPr>
              <a:t>d  Random  Sa</a:t>
            </a:r>
            <a:r>
              <a:rPr sz="1100" spc="-20" dirty="0">
                <a:latin typeface="Times New Roman"/>
                <a:cs typeface="Times New Roman"/>
              </a:rPr>
              <a:t>m</a:t>
            </a:r>
            <a:r>
              <a:rPr sz="1100" dirty="0">
                <a:latin typeface="Times New Roman"/>
                <a:cs typeface="Times New Roman"/>
              </a:rPr>
              <a:t>pling</a:t>
            </a:r>
            <a:endParaRPr sz="1100">
              <a:latin typeface="Times New Roman"/>
              <a:cs typeface="Times New Roman"/>
            </a:endParaRPr>
          </a:p>
        </p:txBody>
      </p:sp>
      <p:sp>
        <p:nvSpPr>
          <p:cNvPr id="22" name="object 22"/>
          <p:cNvSpPr/>
          <p:nvPr/>
        </p:nvSpPr>
        <p:spPr>
          <a:xfrm>
            <a:off x="2619375" y="4829175"/>
            <a:ext cx="1181100" cy="647700"/>
          </a:xfrm>
          <a:prstGeom prst="rect">
            <a:avLst/>
          </a:prstGeom>
          <a:blipFill>
            <a:blip r:embed="rId15" cstate="print"/>
            <a:stretch>
              <a:fillRect/>
            </a:stretch>
          </a:blipFill>
        </p:spPr>
        <p:txBody>
          <a:bodyPr wrap="square" lIns="0" tIns="0" rIns="0" bIns="0" rtlCol="0"/>
          <a:lstStyle/>
          <a:p>
            <a:endParaRPr/>
          </a:p>
        </p:txBody>
      </p:sp>
      <p:sp>
        <p:nvSpPr>
          <p:cNvPr id="23" name="object 23"/>
          <p:cNvSpPr txBox="1"/>
          <p:nvPr/>
        </p:nvSpPr>
        <p:spPr>
          <a:xfrm>
            <a:off x="2817114" y="4948885"/>
            <a:ext cx="790575"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a:cs typeface="Times New Roman"/>
              </a:rPr>
              <a:t>Proportiona</a:t>
            </a:r>
            <a:r>
              <a:rPr sz="1100" spc="-10" dirty="0">
                <a:latin typeface="Times New Roman"/>
                <a:cs typeface="Times New Roman"/>
              </a:rPr>
              <a:t>t</a:t>
            </a:r>
            <a:r>
              <a:rPr sz="1100" dirty="0">
                <a:latin typeface="Times New Roman"/>
                <a:cs typeface="Times New Roman"/>
              </a:rPr>
              <a:t>e</a:t>
            </a:r>
            <a:endParaRPr sz="1100">
              <a:latin typeface="Times New Roman"/>
              <a:cs typeface="Times New Roman"/>
            </a:endParaRPr>
          </a:p>
        </p:txBody>
      </p:sp>
      <p:sp>
        <p:nvSpPr>
          <p:cNvPr id="24" name="object 24"/>
          <p:cNvSpPr/>
          <p:nvPr/>
        </p:nvSpPr>
        <p:spPr>
          <a:xfrm>
            <a:off x="3895725" y="4829175"/>
            <a:ext cx="1476375" cy="647700"/>
          </a:xfrm>
          <a:prstGeom prst="rect">
            <a:avLst/>
          </a:prstGeom>
          <a:blipFill>
            <a:blip r:embed="rId16" cstate="print"/>
            <a:stretch>
              <a:fillRect/>
            </a:stretch>
          </a:blipFill>
        </p:spPr>
        <p:txBody>
          <a:bodyPr wrap="square" lIns="0" tIns="0" rIns="0" bIns="0" rtlCol="0"/>
          <a:lstStyle/>
          <a:p>
            <a:endParaRPr/>
          </a:p>
        </p:txBody>
      </p:sp>
      <p:sp>
        <p:nvSpPr>
          <p:cNvPr id="25" name="object 25"/>
          <p:cNvSpPr txBox="1"/>
          <p:nvPr/>
        </p:nvSpPr>
        <p:spPr>
          <a:xfrm>
            <a:off x="4127119" y="5029327"/>
            <a:ext cx="101854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Times New Roman"/>
                <a:cs typeface="Times New Roman"/>
              </a:rPr>
              <a:t>Dis</a:t>
            </a:r>
            <a:r>
              <a:rPr sz="1100" spc="-60" dirty="0">
                <a:latin typeface="Times New Roman"/>
                <a:cs typeface="Times New Roman"/>
              </a:rPr>
              <a:t> </a:t>
            </a:r>
            <a:r>
              <a:rPr sz="1100" dirty="0">
                <a:latin typeface="Times New Roman"/>
                <a:cs typeface="Times New Roman"/>
              </a:rPr>
              <a:t>Proportionate</a:t>
            </a:r>
            <a:endParaRPr sz="1100">
              <a:latin typeface="Times New Roman"/>
              <a:cs typeface="Times New Roman"/>
            </a:endParaRPr>
          </a:p>
        </p:txBody>
      </p:sp>
      <p:sp>
        <p:nvSpPr>
          <p:cNvPr id="26" name="object 26"/>
          <p:cNvSpPr/>
          <p:nvPr/>
        </p:nvSpPr>
        <p:spPr>
          <a:xfrm>
            <a:off x="5895975" y="4067175"/>
            <a:ext cx="1181100" cy="647700"/>
          </a:xfrm>
          <a:prstGeom prst="rect">
            <a:avLst/>
          </a:prstGeom>
          <a:blipFill>
            <a:blip r:embed="rId17" cstate="print"/>
            <a:stretch>
              <a:fillRect/>
            </a:stretch>
          </a:blipFill>
        </p:spPr>
        <p:txBody>
          <a:bodyPr wrap="square" lIns="0" tIns="0" rIns="0" bIns="0" rtlCol="0"/>
          <a:lstStyle/>
          <a:p>
            <a:endParaRPr/>
          </a:p>
        </p:txBody>
      </p:sp>
      <p:sp>
        <p:nvSpPr>
          <p:cNvPr id="27" name="object 27"/>
          <p:cNvSpPr txBox="1"/>
          <p:nvPr/>
        </p:nvSpPr>
        <p:spPr>
          <a:xfrm>
            <a:off x="6213728" y="4183760"/>
            <a:ext cx="561975" cy="353695"/>
          </a:xfrm>
          <a:prstGeom prst="rect">
            <a:avLst/>
          </a:prstGeom>
        </p:spPr>
        <p:txBody>
          <a:bodyPr vert="horz" wrap="square" lIns="0" tIns="24765" rIns="0" bIns="0" rtlCol="0">
            <a:spAutoFit/>
          </a:bodyPr>
          <a:lstStyle/>
          <a:p>
            <a:pPr marL="12700" marR="5080" indent="63500">
              <a:lnSpc>
                <a:spcPts val="1260"/>
              </a:lnSpc>
              <a:spcBef>
                <a:spcPts val="195"/>
              </a:spcBef>
            </a:pPr>
            <a:r>
              <a:rPr sz="1100" dirty="0">
                <a:latin typeface="Times New Roman"/>
                <a:cs typeface="Times New Roman"/>
              </a:rPr>
              <a:t>Cluster  Sa</a:t>
            </a:r>
            <a:r>
              <a:rPr sz="1100" spc="-20" dirty="0">
                <a:latin typeface="Times New Roman"/>
                <a:cs typeface="Times New Roman"/>
              </a:rPr>
              <a:t>m</a:t>
            </a:r>
            <a:r>
              <a:rPr sz="1100" dirty="0">
                <a:latin typeface="Times New Roman"/>
                <a:cs typeface="Times New Roman"/>
              </a:rPr>
              <a:t>pling</a:t>
            </a:r>
            <a:endParaRPr sz="1100">
              <a:latin typeface="Times New Roman"/>
              <a:cs typeface="Times New Roman"/>
            </a:endParaRPr>
          </a:p>
        </p:txBody>
      </p:sp>
      <p:sp>
        <p:nvSpPr>
          <p:cNvPr id="28" name="object 28"/>
          <p:cNvSpPr/>
          <p:nvPr/>
        </p:nvSpPr>
        <p:spPr>
          <a:xfrm>
            <a:off x="4533900" y="5581650"/>
            <a:ext cx="1181100" cy="647700"/>
          </a:xfrm>
          <a:prstGeom prst="rect">
            <a:avLst/>
          </a:prstGeom>
          <a:blipFill>
            <a:blip r:embed="rId15" cstate="print"/>
            <a:stretch>
              <a:fillRect/>
            </a:stretch>
          </a:blipFill>
        </p:spPr>
        <p:txBody>
          <a:bodyPr wrap="square" lIns="0" tIns="0" rIns="0" bIns="0" rtlCol="0"/>
          <a:lstStyle/>
          <a:p>
            <a:endParaRPr/>
          </a:p>
        </p:txBody>
      </p:sp>
      <p:sp>
        <p:nvSpPr>
          <p:cNvPr id="29" name="object 29"/>
          <p:cNvSpPr txBox="1"/>
          <p:nvPr/>
        </p:nvSpPr>
        <p:spPr>
          <a:xfrm>
            <a:off x="4962905" y="5697423"/>
            <a:ext cx="335915" cy="353695"/>
          </a:xfrm>
          <a:prstGeom prst="rect">
            <a:avLst/>
          </a:prstGeom>
        </p:spPr>
        <p:txBody>
          <a:bodyPr vert="horz" wrap="square" lIns="0" tIns="24765" rIns="0" bIns="0" rtlCol="0">
            <a:spAutoFit/>
          </a:bodyPr>
          <a:lstStyle/>
          <a:p>
            <a:pPr marL="12700" marR="5080" indent="16510">
              <a:lnSpc>
                <a:spcPts val="1260"/>
              </a:lnSpc>
              <a:spcBef>
                <a:spcPts val="195"/>
              </a:spcBef>
            </a:pPr>
            <a:r>
              <a:rPr sz="1100" spc="-5" dirty="0">
                <a:latin typeface="Times New Roman"/>
                <a:cs typeface="Times New Roman"/>
              </a:rPr>
              <a:t>One-  </a:t>
            </a:r>
            <a:r>
              <a:rPr sz="1100" dirty="0">
                <a:latin typeface="Times New Roman"/>
                <a:cs typeface="Times New Roman"/>
              </a:rPr>
              <a:t>Sta</a:t>
            </a:r>
            <a:r>
              <a:rPr sz="1100" spc="-15" dirty="0">
                <a:latin typeface="Times New Roman"/>
                <a:cs typeface="Times New Roman"/>
              </a:rPr>
              <a:t>g</a:t>
            </a:r>
            <a:r>
              <a:rPr sz="1100" dirty="0">
                <a:latin typeface="Times New Roman"/>
                <a:cs typeface="Times New Roman"/>
              </a:rPr>
              <a:t>e</a:t>
            </a:r>
            <a:endParaRPr sz="1100">
              <a:latin typeface="Times New Roman"/>
              <a:cs typeface="Times New Roman"/>
            </a:endParaRPr>
          </a:p>
        </p:txBody>
      </p:sp>
      <p:sp>
        <p:nvSpPr>
          <p:cNvPr id="30" name="object 30"/>
          <p:cNvSpPr/>
          <p:nvPr/>
        </p:nvSpPr>
        <p:spPr>
          <a:xfrm>
            <a:off x="5819775" y="5581650"/>
            <a:ext cx="1181100" cy="647700"/>
          </a:xfrm>
          <a:prstGeom prst="rect">
            <a:avLst/>
          </a:prstGeom>
          <a:blipFill>
            <a:blip r:embed="rId15" cstate="print"/>
            <a:stretch>
              <a:fillRect/>
            </a:stretch>
          </a:blipFill>
        </p:spPr>
        <p:txBody>
          <a:bodyPr wrap="square" lIns="0" tIns="0" rIns="0" bIns="0" rtlCol="0"/>
          <a:lstStyle/>
          <a:p>
            <a:endParaRPr/>
          </a:p>
        </p:txBody>
      </p:sp>
      <p:sp>
        <p:nvSpPr>
          <p:cNvPr id="31" name="object 31"/>
          <p:cNvSpPr txBox="1"/>
          <p:nvPr/>
        </p:nvSpPr>
        <p:spPr>
          <a:xfrm>
            <a:off x="6249415" y="5697423"/>
            <a:ext cx="335915" cy="353695"/>
          </a:xfrm>
          <a:prstGeom prst="rect">
            <a:avLst/>
          </a:prstGeom>
        </p:spPr>
        <p:txBody>
          <a:bodyPr vert="horz" wrap="square" lIns="0" tIns="24765" rIns="0" bIns="0" rtlCol="0">
            <a:spAutoFit/>
          </a:bodyPr>
          <a:lstStyle/>
          <a:p>
            <a:pPr marL="12700" marR="5080" indent="27305">
              <a:lnSpc>
                <a:spcPts val="1260"/>
              </a:lnSpc>
              <a:spcBef>
                <a:spcPts val="195"/>
              </a:spcBef>
            </a:pPr>
            <a:r>
              <a:rPr sz="1100" dirty="0">
                <a:latin typeface="Times New Roman"/>
                <a:cs typeface="Times New Roman"/>
              </a:rPr>
              <a:t>Two  Sta</a:t>
            </a:r>
            <a:r>
              <a:rPr sz="1100" spc="-15" dirty="0">
                <a:latin typeface="Times New Roman"/>
                <a:cs typeface="Times New Roman"/>
              </a:rPr>
              <a:t>g</a:t>
            </a:r>
            <a:r>
              <a:rPr sz="1100" dirty="0">
                <a:latin typeface="Times New Roman"/>
                <a:cs typeface="Times New Roman"/>
              </a:rPr>
              <a:t>e</a:t>
            </a:r>
            <a:endParaRPr sz="1100">
              <a:latin typeface="Times New Roman"/>
              <a:cs typeface="Times New Roman"/>
            </a:endParaRPr>
          </a:p>
        </p:txBody>
      </p:sp>
      <p:sp>
        <p:nvSpPr>
          <p:cNvPr id="32" name="object 32"/>
          <p:cNvSpPr/>
          <p:nvPr/>
        </p:nvSpPr>
        <p:spPr>
          <a:xfrm>
            <a:off x="7334250" y="5581650"/>
            <a:ext cx="1181100" cy="647700"/>
          </a:xfrm>
          <a:prstGeom prst="rect">
            <a:avLst/>
          </a:prstGeom>
          <a:blipFill>
            <a:blip r:embed="rId15" cstate="print"/>
            <a:stretch>
              <a:fillRect/>
            </a:stretch>
          </a:blipFill>
        </p:spPr>
        <p:txBody>
          <a:bodyPr wrap="square" lIns="0" tIns="0" rIns="0" bIns="0" rtlCol="0"/>
          <a:lstStyle/>
          <a:p>
            <a:endParaRPr/>
          </a:p>
        </p:txBody>
      </p:sp>
      <p:sp>
        <p:nvSpPr>
          <p:cNvPr id="33" name="object 33"/>
          <p:cNvSpPr txBox="1"/>
          <p:nvPr/>
        </p:nvSpPr>
        <p:spPr>
          <a:xfrm>
            <a:off x="7739888" y="5697423"/>
            <a:ext cx="386080" cy="353695"/>
          </a:xfrm>
          <a:prstGeom prst="rect">
            <a:avLst/>
          </a:prstGeom>
        </p:spPr>
        <p:txBody>
          <a:bodyPr vert="horz" wrap="square" lIns="0" tIns="24765" rIns="0" bIns="0" rtlCol="0">
            <a:spAutoFit/>
          </a:bodyPr>
          <a:lstStyle/>
          <a:p>
            <a:pPr marL="34925" marR="5080" indent="-22860">
              <a:lnSpc>
                <a:spcPts val="1260"/>
              </a:lnSpc>
              <a:spcBef>
                <a:spcPts val="195"/>
              </a:spcBef>
            </a:pPr>
            <a:r>
              <a:rPr sz="1100" dirty="0">
                <a:latin typeface="Times New Roman"/>
                <a:cs typeface="Times New Roman"/>
              </a:rPr>
              <a:t>Mu</a:t>
            </a:r>
            <a:r>
              <a:rPr sz="1100" spc="5" dirty="0">
                <a:latin typeface="Times New Roman"/>
                <a:cs typeface="Times New Roman"/>
              </a:rPr>
              <a:t>l</a:t>
            </a:r>
            <a:r>
              <a:rPr sz="1100" dirty="0">
                <a:latin typeface="Times New Roman"/>
                <a:cs typeface="Times New Roman"/>
              </a:rPr>
              <a:t>t</a:t>
            </a:r>
            <a:r>
              <a:rPr sz="1100" spc="5" dirty="0">
                <a:latin typeface="Times New Roman"/>
                <a:cs typeface="Times New Roman"/>
              </a:rPr>
              <a:t>i</a:t>
            </a:r>
            <a:r>
              <a:rPr sz="1100" dirty="0">
                <a:latin typeface="Times New Roman"/>
                <a:cs typeface="Times New Roman"/>
              </a:rPr>
              <a:t>-  </a:t>
            </a:r>
            <a:r>
              <a:rPr sz="1100" spc="-5" dirty="0">
                <a:latin typeface="Times New Roman"/>
                <a:cs typeface="Times New Roman"/>
              </a:rPr>
              <a:t>Stage</a:t>
            </a:r>
            <a:endParaRPr sz="1100">
              <a:latin typeface="Times New Roman"/>
              <a:cs typeface="Times New Roman"/>
            </a:endParaRPr>
          </a:p>
        </p:txBody>
      </p:sp>
      <p:sp>
        <p:nvSpPr>
          <p:cNvPr id="34" name="object 34"/>
          <p:cNvSpPr txBox="1">
            <a:spLocks noGrp="1"/>
          </p:cNvSpPr>
          <p:nvPr>
            <p:ph type="ftr" sz="quarter" idx="5"/>
          </p:nvPr>
        </p:nvSpPr>
        <p:spPr>
          <a:prstGeom prst="rect">
            <a:avLst/>
          </a:prstGeom>
        </p:spPr>
        <p:txBody>
          <a:bodyPr vert="horz" wrap="square" lIns="0" tIns="0" rIns="0" bIns="0" rtlCol="0">
            <a:spAutoFit/>
          </a:bodyPr>
          <a:lstStyle/>
          <a:p>
            <a:pPr marL="12700">
              <a:lnSpc>
                <a:spcPts val="1650"/>
              </a:lnSpc>
            </a:pPr>
            <a:r>
              <a:rPr dirty="0"/>
              <a:t>Sunil</a:t>
            </a:r>
            <a:r>
              <a:rPr spc="-95" dirty="0"/>
              <a:t> </a:t>
            </a:r>
            <a:r>
              <a:rPr dirty="0"/>
              <a:t>Kumar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22249"/>
            <a:ext cx="7297420" cy="635000"/>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008000"/>
                </a:solidFill>
                <a:latin typeface="Times New Roman"/>
                <a:cs typeface="Times New Roman"/>
              </a:rPr>
              <a:t>SIMPLE </a:t>
            </a:r>
            <a:r>
              <a:rPr b="1" spc="-15" dirty="0">
                <a:solidFill>
                  <a:srgbClr val="008000"/>
                </a:solidFill>
                <a:latin typeface="Times New Roman"/>
                <a:cs typeface="Times New Roman"/>
              </a:rPr>
              <a:t>RANDOM</a:t>
            </a:r>
            <a:r>
              <a:rPr b="1" spc="10" dirty="0">
                <a:solidFill>
                  <a:srgbClr val="008000"/>
                </a:solidFill>
                <a:latin typeface="Times New Roman"/>
                <a:cs typeface="Times New Roman"/>
              </a:rPr>
              <a:t> </a:t>
            </a:r>
            <a:r>
              <a:rPr b="1" spc="-10" dirty="0">
                <a:solidFill>
                  <a:srgbClr val="008000"/>
                </a:solidFill>
                <a:latin typeface="Times New Roman"/>
                <a:cs typeface="Times New Roman"/>
              </a:rPr>
              <a:t>SAMPLING</a:t>
            </a:r>
          </a:p>
        </p:txBody>
      </p:sp>
      <p:sp>
        <p:nvSpPr>
          <p:cNvPr id="3" name="object 3"/>
          <p:cNvSpPr/>
          <p:nvPr/>
        </p:nvSpPr>
        <p:spPr>
          <a:xfrm>
            <a:off x="7086600" y="3352800"/>
            <a:ext cx="1295400" cy="143268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83540" y="1011682"/>
            <a:ext cx="8521700" cy="5250796"/>
          </a:xfrm>
          <a:prstGeom prst="rect">
            <a:avLst/>
          </a:prstGeom>
        </p:spPr>
        <p:txBody>
          <a:bodyPr vert="horz" wrap="square" lIns="0" tIns="13335" rIns="0" bIns="0" rtlCol="0">
            <a:spAutoFit/>
          </a:bodyPr>
          <a:lstStyle/>
          <a:p>
            <a:pPr marL="332740" marR="5080" indent="-320040">
              <a:lnSpc>
                <a:spcPct val="100000"/>
              </a:lnSpc>
              <a:spcBef>
                <a:spcPts val="105"/>
              </a:spcBef>
              <a:buClr>
                <a:srgbClr val="9B2C1F"/>
              </a:buClr>
              <a:buSzPct val="59615"/>
              <a:buFont typeface="Arial"/>
              <a:buChar char="•"/>
              <a:tabLst>
                <a:tab pos="332105" algn="l"/>
                <a:tab pos="332740" algn="l"/>
              </a:tabLst>
            </a:pPr>
            <a:r>
              <a:rPr sz="2600" dirty="0">
                <a:latin typeface="Times New Roman"/>
                <a:cs typeface="Times New Roman"/>
              </a:rPr>
              <a:t>Applicable when population is </a:t>
            </a:r>
            <a:r>
              <a:rPr sz="2600" spc="-5" dirty="0">
                <a:latin typeface="Times New Roman"/>
                <a:cs typeface="Times New Roman"/>
              </a:rPr>
              <a:t>small, </a:t>
            </a:r>
            <a:r>
              <a:rPr sz="2600" dirty="0">
                <a:latin typeface="Times New Roman"/>
                <a:cs typeface="Times New Roman"/>
              </a:rPr>
              <a:t>homogeneous &amp;</a:t>
            </a:r>
            <a:r>
              <a:rPr sz="2600" spc="-150" dirty="0">
                <a:latin typeface="Times New Roman"/>
                <a:cs typeface="Times New Roman"/>
              </a:rPr>
              <a:t> </a:t>
            </a:r>
            <a:r>
              <a:rPr sz="2600" dirty="0">
                <a:latin typeface="Times New Roman"/>
                <a:cs typeface="Times New Roman"/>
              </a:rPr>
              <a:t>readily  </a:t>
            </a:r>
            <a:r>
              <a:rPr sz="2600" spc="-5" dirty="0">
                <a:latin typeface="Times New Roman"/>
                <a:cs typeface="Times New Roman"/>
              </a:rPr>
              <a:t>available</a:t>
            </a:r>
            <a:endParaRPr sz="2600" dirty="0">
              <a:latin typeface="Times New Roman"/>
              <a:cs typeface="Times New Roman"/>
            </a:endParaRPr>
          </a:p>
          <a:p>
            <a:pPr marL="332740" marR="88265" indent="-320040">
              <a:lnSpc>
                <a:spcPct val="100000"/>
              </a:lnSpc>
              <a:spcBef>
                <a:spcPts val="705"/>
              </a:spcBef>
              <a:buClr>
                <a:srgbClr val="9B2C1F"/>
              </a:buClr>
              <a:buSzPct val="59615"/>
              <a:buFont typeface="Arial"/>
              <a:buChar char="•"/>
              <a:tabLst>
                <a:tab pos="332105" algn="l"/>
                <a:tab pos="332740" algn="l"/>
              </a:tabLst>
            </a:pPr>
            <a:r>
              <a:rPr sz="2600" dirty="0">
                <a:latin typeface="Times New Roman"/>
                <a:cs typeface="Times New Roman"/>
              </a:rPr>
              <a:t>All subsets of the </a:t>
            </a:r>
            <a:r>
              <a:rPr sz="2600" spc="-5" dirty="0">
                <a:latin typeface="Times New Roman"/>
                <a:cs typeface="Times New Roman"/>
              </a:rPr>
              <a:t>frame are </a:t>
            </a:r>
            <a:r>
              <a:rPr sz="2600" dirty="0">
                <a:latin typeface="Times New Roman"/>
                <a:cs typeface="Times New Roman"/>
              </a:rPr>
              <a:t>given an equal </a:t>
            </a:r>
            <a:r>
              <a:rPr sz="2600" spc="-15" dirty="0">
                <a:latin typeface="Times New Roman"/>
                <a:cs typeface="Times New Roman"/>
              </a:rPr>
              <a:t>probability. </a:t>
            </a:r>
            <a:r>
              <a:rPr sz="2600" dirty="0">
                <a:latin typeface="Times New Roman"/>
                <a:cs typeface="Times New Roman"/>
              </a:rPr>
              <a:t>Each  </a:t>
            </a:r>
            <a:r>
              <a:rPr sz="2600" spc="-5" dirty="0">
                <a:latin typeface="Times New Roman"/>
                <a:cs typeface="Times New Roman"/>
              </a:rPr>
              <a:t>element </a:t>
            </a:r>
            <a:r>
              <a:rPr sz="2600" dirty="0">
                <a:latin typeface="Times New Roman"/>
                <a:cs typeface="Times New Roman"/>
              </a:rPr>
              <a:t>of the </a:t>
            </a:r>
            <a:r>
              <a:rPr sz="2600" spc="-5" dirty="0">
                <a:latin typeface="Times New Roman"/>
                <a:cs typeface="Times New Roman"/>
              </a:rPr>
              <a:t>frame </a:t>
            </a:r>
            <a:r>
              <a:rPr sz="2600" dirty="0">
                <a:latin typeface="Times New Roman"/>
                <a:cs typeface="Times New Roman"/>
              </a:rPr>
              <a:t>thus has an equal probability of  </a:t>
            </a:r>
            <a:r>
              <a:rPr sz="2600" spc="-5" dirty="0">
                <a:latin typeface="Times New Roman"/>
                <a:cs typeface="Times New Roman"/>
              </a:rPr>
              <a:t>selection. </a:t>
            </a:r>
            <a:r>
              <a:rPr sz="2600" dirty="0">
                <a:latin typeface="Times New Roman"/>
                <a:cs typeface="Times New Roman"/>
              </a:rPr>
              <a:t>A </a:t>
            </a:r>
            <a:r>
              <a:rPr sz="2600" spc="-5" dirty="0">
                <a:latin typeface="Times New Roman"/>
                <a:cs typeface="Times New Roman"/>
              </a:rPr>
              <a:t>table </a:t>
            </a:r>
            <a:r>
              <a:rPr sz="2600" dirty="0">
                <a:latin typeface="Times New Roman"/>
                <a:cs typeface="Times New Roman"/>
              </a:rPr>
              <a:t>of random number or </a:t>
            </a:r>
            <a:r>
              <a:rPr sz="2600" spc="-5" dirty="0">
                <a:latin typeface="Times New Roman"/>
                <a:cs typeface="Times New Roman"/>
              </a:rPr>
              <a:t>lottery </a:t>
            </a:r>
            <a:r>
              <a:rPr sz="2600" dirty="0">
                <a:latin typeface="Times New Roman"/>
                <a:cs typeface="Times New Roman"/>
              </a:rPr>
              <a:t>system is</a:t>
            </a:r>
            <a:r>
              <a:rPr sz="2600" spc="-355" dirty="0">
                <a:latin typeface="Times New Roman"/>
                <a:cs typeface="Times New Roman"/>
              </a:rPr>
              <a:t> </a:t>
            </a:r>
            <a:r>
              <a:rPr sz="2600" dirty="0">
                <a:latin typeface="Times New Roman"/>
                <a:cs typeface="Times New Roman"/>
              </a:rPr>
              <a:t>used  to </a:t>
            </a:r>
            <a:r>
              <a:rPr sz="2600" spc="-5" dirty="0">
                <a:latin typeface="Times New Roman"/>
                <a:cs typeface="Times New Roman"/>
              </a:rPr>
              <a:t>determine </a:t>
            </a:r>
            <a:r>
              <a:rPr sz="2600" dirty="0">
                <a:latin typeface="Times New Roman"/>
                <a:cs typeface="Times New Roman"/>
              </a:rPr>
              <a:t>which units are to be</a:t>
            </a:r>
            <a:r>
              <a:rPr sz="2600" spc="-80" dirty="0">
                <a:latin typeface="Times New Roman"/>
                <a:cs typeface="Times New Roman"/>
              </a:rPr>
              <a:t> </a:t>
            </a:r>
            <a:r>
              <a:rPr sz="2600" spc="-5" dirty="0">
                <a:latin typeface="Times New Roman"/>
                <a:cs typeface="Times New Roman"/>
              </a:rPr>
              <a:t>selected.</a:t>
            </a:r>
            <a:endParaRPr sz="2600" dirty="0">
              <a:latin typeface="Times New Roman"/>
              <a:cs typeface="Times New Roman"/>
            </a:endParaRPr>
          </a:p>
          <a:p>
            <a:pPr marL="12700">
              <a:lnSpc>
                <a:spcPct val="100000"/>
              </a:lnSpc>
              <a:spcBef>
                <a:spcPts val="700"/>
              </a:spcBef>
            </a:pPr>
            <a:r>
              <a:rPr sz="2600" b="1" dirty="0">
                <a:latin typeface="Times New Roman"/>
                <a:cs typeface="Times New Roman"/>
              </a:rPr>
              <a:t>Advantage</a:t>
            </a:r>
            <a:endParaRPr sz="2600" dirty="0">
              <a:latin typeface="Times New Roman"/>
              <a:cs typeface="Times New Roman"/>
            </a:endParaRPr>
          </a:p>
          <a:p>
            <a:pPr marL="332740" indent="-320040">
              <a:lnSpc>
                <a:spcPct val="100000"/>
              </a:lnSpc>
              <a:spcBef>
                <a:spcPts val="385"/>
              </a:spcBef>
              <a:buClr>
                <a:srgbClr val="9B2C1F"/>
              </a:buClr>
              <a:buSzPct val="59615"/>
              <a:buFont typeface="Wingdings"/>
              <a:buChar char=""/>
              <a:tabLst>
                <a:tab pos="332105" algn="l"/>
                <a:tab pos="332740" algn="l"/>
              </a:tabLst>
            </a:pPr>
            <a:r>
              <a:rPr sz="2600" dirty="0">
                <a:latin typeface="Times New Roman"/>
                <a:cs typeface="Times New Roman"/>
              </a:rPr>
              <a:t>Easy </a:t>
            </a:r>
            <a:r>
              <a:rPr sz="2600" spc="-5" dirty="0">
                <a:latin typeface="Times New Roman"/>
                <a:cs typeface="Times New Roman"/>
              </a:rPr>
              <a:t>method </a:t>
            </a:r>
            <a:r>
              <a:rPr sz="2600" dirty="0">
                <a:latin typeface="Times New Roman"/>
                <a:cs typeface="Times New Roman"/>
              </a:rPr>
              <a:t>to</a:t>
            </a:r>
            <a:r>
              <a:rPr sz="2600" spc="-35" dirty="0">
                <a:latin typeface="Times New Roman"/>
                <a:cs typeface="Times New Roman"/>
              </a:rPr>
              <a:t> </a:t>
            </a:r>
            <a:r>
              <a:rPr sz="2600" dirty="0">
                <a:latin typeface="Times New Roman"/>
                <a:cs typeface="Times New Roman"/>
              </a:rPr>
              <a:t>use</a:t>
            </a:r>
          </a:p>
          <a:p>
            <a:pPr marL="332740" indent="-320040">
              <a:lnSpc>
                <a:spcPct val="100000"/>
              </a:lnSpc>
              <a:spcBef>
                <a:spcPts val="395"/>
              </a:spcBef>
              <a:buClr>
                <a:srgbClr val="9B2C1F"/>
              </a:buClr>
              <a:buSzPct val="59615"/>
              <a:buFont typeface="Wingdings"/>
              <a:buChar char=""/>
              <a:tabLst>
                <a:tab pos="332105" algn="l"/>
                <a:tab pos="332740" algn="l"/>
              </a:tabLst>
            </a:pPr>
            <a:r>
              <a:rPr sz="2600" dirty="0">
                <a:latin typeface="Times New Roman"/>
                <a:cs typeface="Times New Roman"/>
              </a:rPr>
              <a:t>No need of prior </a:t>
            </a:r>
            <a:r>
              <a:rPr sz="2600" spc="-5" dirty="0">
                <a:latin typeface="Times New Roman"/>
                <a:cs typeface="Times New Roman"/>
              </a:rPr>
              <a:t>information </a:t>
            </a:r>
            <a:r>
              <a:rPr sz="2600" dirty="0">
                <a:latin typeface="Times New Roman"/>
                <a:cs typeface="Times New Roman"/>
              </a:rPr>
              <a:t>of</a:t>
            </a:r>
            <a:r>
              <a:rPr sz="2600" spc="-85" dirty="0">
                <a:latin typeface="Times New Roman"/>
                <a:cs typeface="Times New Roman"/>
              </a:rPr>
              <a:t> </a:t>
            </a:r>
            <a:r>
              <a:rPr sz="2600" dirty="0">
                <a:latin typeface="Times New Roman"/>
                <a:cs typeface="Times New Roman"/>
              </a:rPr>
              <a:t>population</a:t>
            </a:r>
          </a:p>
          <a:p>
            <a:pPr marL="332740" indent="-320040">
              <a:lnSpc>
                <a:spcPct val="100000"/>
              </a:lnSpc>
              <a:spcBef>
                <a:spcPts val="385"/>
              </a:spcBef>
              <a:buClr>
                <a:srgbClr val="9B2C1F"/>
              </a:buClr>
              <a:buSzPct val="59615"/>
              <a:buFont typeface="Wingdings"/>
              <a:buChar char=""/>
              <a:tabLst>
                <a:tab pos="332105" algn="l"/>
                <a:tab pos="332740" algn="l"/>
              </a:tabLst>
            </a:pPr>
            <a:r>
              <a:rPr sz="2600" dirty="0">
                <a:latin typeface="Times New Roman"/>
                <a:cs typeface="Times New Roman"/>
              </a:rPr>
              <a:t>Equal and independent chance of </a:t>
            </a:r>
            <a:r>
              <a:rPr sz="2600" spc="-5" dirty="0">
                <a:latin typeface="Times New Roman"/>
                <a:cs typeface="Times New Roman"/>
              </a:rPr>
              <a:t>selection </a:t>
            </a:r>
            <a:r>
              <a:rPr sz="2600" dirty="0">
                <a:latin typeface="Times New Roman"/>
                <a:cs typeface="Times New Roman"/>
              </a:rPr>
              <a:t>to </a:t>
            </a:r>
            <a:r>
              <a:rPr sz="2600" spc="-5" dirty="0">
                <a:latin typeface="Times New Roman"/>
                <a:cs typeface="Times New Roman"/>
              </a:rPr>
              <a:t>every</a:t>
            </a:r>
            <a:r>
              <a:rPr sz="2600" spc="-135" dirty="0">
                <a:latin typeface="Times New Roman"/>
                <a:cs typeface="Times New Roman"/>
              </a:rPr>
              <a:t> </a:t>
            </a:r>
            <a:r>
              <a:rPr sz="2600" spc="-5" dirty="0">
                <a:latin typeface="Times New Roman"/>
                <a:cs typeface="Times New Roman"/>
              </a:rPr>
              <a:t>element</a:t>
            </a:r>
            <a:endParaRPr sz="2600" dirty="0">
              <a:latin typeface="Times New Roman"/>
              <a:cs typeface="Times New Roman"/>
            </a:endParaRPr>
          </a:p>
          <a:p>
            <a:pPr marL="12700">
              <a:lnSpc>
                <a:spcPct val="100000"/>
              </a:lnSpc>
              <a:spcBef>
                <a:spcPts val="385"/>
              </a:spcBef>
            </a:pPr>
            <a:r>
              <a:rPr sz="2600" b="1" dirty="0">
                <a:latin typeface="Times New Roman"/>
                <a:cs typeface="Times New Roman"/>
              </a:rPr>
              <a:t>Disadvantages</a:t>
            </a:r>
            <a:endParaRPr sz="2600" dirty="0">
              <a:latin typeface="Times New Roman"/>
              <a:cs typeface="Times New Roman"/>
            </a:endParaRPr>
          </a:p>
          <a:p>
            <a:pPr marL="332740" indent="-320040">
              <a:lnSpc>
                <a:spcPct val="100000"/>
              </a:lnSpc>
              <a:spcBef>
                <a:spcPts val="400"/>
              </a:spcBef>
              <a:buClr>
                <a:srgbClr val="9B2C1F"/>
              </a:buClr>
              <a:buSzPct val="59615"/>
              <a:buFont typeface="Wingdings"/>
              <a:buChar char=""/>
              <a:tabLst>
                <a:tab pos="332105" algn="l"/>
                <a:tab pos="332740" algn="l"/>
              </a:tabLst>
            </a:pPr>
            <a:r>
              <a:rPr sz="2600" dirty="0">
                <a:latin typeface="Times New Roman"/>
                <a:cs typeface="Times New Roman"/>
              </a:rPr>
              <a:t>If </a:t>
            </a:r>
            <a:r>
              <a:rPr sz="2600" spc="-5" dirty="0">
                <a:latin typeface="Times New Roman"/>
                <a:cs typeface="Times New Roman"/>
              </a:rPr>
              <a:t>sampling frame </a:t>
            </a:r>
            <a:r>
              <a:rPr sz="2600" spc="-15" dirty="0">
                <a:latin typeface="Times New Roman"/>
                <a:cs typeface="Times New Roman"/>
              </a:rPr>
              <a:t>large, </a:t>
            </a:r>
            <a:r>
              <a:rPr sz="2600" spc="-5" dirty="0">
                <a:latin typeface="Times New Roman"/>
                <a:cs typeface="Times New Roman"/>
              </a:rPr>
              <a:t>this </a:t>
            </a:r>
            <a:r>
              <a:rPr sz="2600" dirty="0">
                <a:latin typeface="Times New Roman"/>
                <a:cs typeface="Times New Roman"/>
              </a:rPr>
              <a:t>method</a:t>
            </a:r>
            <a:r>
              <a:rPr sz="2600" spc="10" dirty="0">
                <a:latin typeface="Times New Roman"/>
                <a:cs typeface="Times New Roman"/>
              </a:rPr>
              <a:t> </a:t>
            </a:r>
            <a:r>
              <a:rPr sz="2600" spc="-5" dirty="0">
                <a:latin typeface="Times New Roman"/>
                <a:cs typeface="Times New Roman"/>
              </a:rPr>
              <a:t>impracticable</a:t>
            </a:r>
            <a:r>
              <a:rPr sz="2600" spc="-5" dirty="0" smtClean="0">
                <a:latin typeface="Times New Roman"/>
                <a:cs typeface="Times New Roman"/>
              </a:rPr>
              <a:t>.</a:t>
            </a:r>
            <a:endParaRPr sz="2600"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70300" y="1617662"/>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808080"/>
          </a:solidFill>
        </p:spPr>
        <p:txBody>
          <a:bodyPr wrap="square" lIns="0" tIns="0" rIns="0" bIns="0" rtlCol="0"/>
          <a:lstStyle/>
          <a:p>
            <a:endParaRPr/>
          </a:p>
        </p:txBody>
      </p:sp>
      <p:sp>
        <p:nvSpPr>
          <p:cNvPr id="3" name="object 3"/>
          <p:cNvSpPr/>
          <p:nvPr/>
        </p:nvSpPr>
        <p:spPr>
          <a:xfrm>
            <a:off x="3670300" y="1617662"/>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808080"/>
            </a:solidFill>
          </a:ln>
        </p:spPr>
        <p:txBody>
          <a:bodyPr wrap="square" lIns="0" tIns="0" rIns="0" bIns="0" rtlCol="0"/>
          <a:lstStyle/>
          <a:p>
            <a:endParaRPr/>
          </a:p>
        </p:txBody>
      </p:sp>
      <p:sp>
        <p:nvSpPr>
          <p:cNvPr id="4" name="object 4"/>
          <p:cNvSpPr/>
          <p:nvPr/>
        </p:nvSpPr>
        <p:spPr>
          <a:xfrm>
            <a:off x="3754501" y="1557337"/>
            <a:ext cx="3081655" cy="4826000"/>
          </a:xfrm>
          <a:custGeom>
            <a:avLst/>
            <a:gdLst/>
            <a:ahLst/>
            <a:cxnLst/>
            <a:rect l="l" t="t" r="r" b="b"/>
            <a:pathLst>
              <a:path w="3081654" h="4826000">
                <a:moveTo>
                  <a:pt x="0" y="4826000"/>
                </a:moveTo>
                <a:lnTo>
                  <a:pt x="3081274" y="4826000"/>
                </a:lnTo>
                <a:lnTo>
                  <a:pt x="3081274" y="0"/>
                </a:lnTo>
                <a:lnTo>
                  <a:pt x="0" y="0"/>
                </a:lnTo>
                <a:lnTo>
                  <a:pt x="0" y="4826000"/>
                </a:lnTo>
                <a:close/>
              </a:path>
            </a:pathLst>
          </a:custGeom>
          <a:solidFill>
            <a:srgbClr val="878787"/>
          </a:solidFill>
        </p:spPr>
        <p:txBody>
          <a:bodyPr wrap="square" lIns="0" tIns="0" rIns="0" bIns="0" rtlCol="0"/>
          <a:lstStyle/>
          <a:p>
            <a:endParaRPr/>
          </a:p>
        </p:txBody>
      </p:sp>
      <p:sp>
        <p:nvSpPr>
          <p:cNvPr id="5" name="object 5"/>
          <p:cNvSpPr/>
          <p:nvPr/>
        </p:nvSpPr>
        <p:spPr>
          <a:xfrm>
            <a:off x="3754501" y="1557337"/>
            <a:ext cx="3081655" cy="4826000"/>
          </a:xfrm>
          <a:custGeom>
            <a:avLst/>
            <a:gdLst/>
            <a:ahLst/>
            <a:cxnLst/>
            <a:rect l="l" t="t" r="r" b="b"/>
            <a:pathLst>
              <a:path w="3081654" h="4826000">
                <a:moveTo>
                  <a:pt x="0" y="4826000"/>
                </a:moveTo>
                <a:lnTo>
                  <a:pt x="3081274" y="4826000"/>
                </a:lnTo>
                <a:lnTo>
                  <a:pt x="3081274" y="0"/>
                </a:lnTo>
                <a:lnTo>
                  <a:pt x="0" y="0"/>
                </a:lnTo>
                <a:lnTo>
                  <a:pt x="0" y="4826000"/>
                </a:lnTo>
                <a:close/>
              </a:path>
            </a:pathLst>
          </a:custGeom>
          <a:ln w="12700">
            <a:solidFill>
              <a:srgbClr val="878787"/>
            </a:solidFill>
          </a:ln>
        </p:spPr>
        <p:txBody>
          <a:bodyPr wrap="square" lIns="0" tIns="0" rIns="0" bIns="0" rtlCol="0"/>
          <a:lstStyle/>
          <a:p>
            <a:endParaRPr/>
          </a:p>
        </p:txBody>
      </p:sp>
      <p:sp>
        <p:nvSpPr>
          <p:cNvPr id="6" name="object 6"/>
          <p:cNvSpPr/>
          <p:nvPr/>
        </p:nvSpPr>
        <p:spPr>
          <a:xfrm>
            <a:off x="3840226" y="1497012"/>
            <a:ext cx="3078480" cy="4826000"/>
          </a:xfrm>
          <a:custGeom>
            <a:avLst/>
            <a:gdLst/>
            <a:ahLst/>
            <a:cxnLst/>
            <a:rect l="l" t="t" r="r" b="b"/>
            <a:pathLst>
              <a:path w="3078479" h="4826000">
                <a:moveTo>
                  <a:pt x="0" y="4826000"/>
                </a:moveTo>
                <a:lnTo>
                  <a:pt x="3078099" y="4826000"/>
                </a:lnTo>
                <a:lnTo>
                  <a:pt x="3078099" y="0"/>
                </a:lnTo>
                <a:lnTo>
                  <a:pt x="0" y="0"/>
                </a:lnTo>
                <a:lnTo>
                  <a:pt x="0" y="4826000"/>
                </a:lnTo>
                <a:close/>
              </a:path>
            </a:pathLst>
          </a:custGeom>
          <a:solidFill>
            <a:srgbClr val="909090"/>
          </a:solidFill>
        </p:spPr>
        <p:txBody>
          <a:bodyPr wrap="square" lIns="0" tIns="0" rIns="0" bIns="0" rtlCol="0"/>
          <a:lstStyle/>
          <a:p>
            <a:endParaRPr/>
          </a:p>
        </p:txBody>
      </p:sp>
      <p:sp>
        <p:nvSpPr>
          <p:cNvPr id="7" name="object 7"/>
          <p:cNvSpPr/>
          <p:nvPr/>
        </p:nvSpPr>
        <p:spPr>
          <a:xfrm>
            <a:off x="3840226" y="1497012"/>
            <a:ext cx="3078480" cy="4826000"/>
          </a:xfrm>
          <a:custGeom>
            <a:avLst/>
            <a:gdLst/>
            <a:ahLst/>
            <a:cxnLst/>
            <a:rect l="l" t="t" r="r" b="b"/>
            <a:pathLst>
              <a:path w="3078479" h="4826000">
                <a:moveTo>
                  <a:pt x="0" y="4826000"/>
                </a:moveTo>
                <a:lnTo>
                  <a:pt x="3078099" y="4826000"/>
                </a:lnTo>
                <a:lnTo>
                  <a:pt x="3078099" y="0"/>
                </a:lnTo>
                <a:lnTo>
                  <a:pt x="0" y="0"/>
                </a:lnTo>
                <a:lnTo>
                  <a:pt x="0" y="4826000"/>
                </a:lnTo>
                <a:close/>
              </a:path>
            </a:pathLst>
          </a:custGeom>
          <a:ln w="12700">
            <a:solidFill>
              <a:srgbClr val="909090"/>
            </a:solidFill>
          </a:ln>
        </p:spPr>
        <p:txBody>
          <a:bodyPr wrap="square" lIns="0" tIns="0" rIns="0" bIns="0" rtlCol="0"/>
          <a:lstStyle/>
          <a:p>
            <a:endParaRPr/>
          </a:p>
        </p:txBody>
      </p:sp>
      <p:sp>
        <p:nvSpPr>
          <p:cNvPr id="8" name="object 8"/>
          <p:cNvSpPr/>
          <p:nvPr/>
        </p:nvSpPr>
        <p:spPr>
          <a:xfrm>
            <a:off x="3924300" y="1438275"/>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979797"/>
          </a:solidFill>
        </p:spPr>
        <p:txBody>
          <a:bodyPr wrap="square" lIns="0" tIns="0" rIns="0" bIns="0" rtlCol="0"/>
          <a:lstStyle/>
          <a:p>
            <a:endParaRPr/>
          </a:p>
        </p:txBody>
      </p:sp>
      <p:sp>
        <p:nvSpPr>
          <p:cNvPr id="9" name="object 9"/>
          <p:cNvSpPr/>
          <p:nvPr/>
        </p:nvSpPr>
        <p:spPr>
          <a:xfrm>
            <a:off x="3924300" y="1438275"/>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979797"/>
            </a:solidFill>
          </a:ln>
        </p:spPr>
        <p:txBody>
          <a:bodyPr wrap="square" lIns="0" tIns="0" rIns="0" bIns="0" rtlCol="0"/>
          <a:lstStyle/>
          <a:p>
            <a:endParaRPr/>
          </a:p>
        </p:txBody>
      </p:sp>
      <p:sp>
        <p:nvSpPr>
          <p:cNvPr id="10" name="object 10"/>
          <p:cNvSpPr/>
          <p:nvPr/>
        </p:nvSpPr>
        <p:spPr>
          <a:xfrm>
            <a:off x="4006850" y="1377950"/>
            <a:ext cx="3081655" cy="4826000"/>
          </a:xfrm>
          <a:custGeom>
            <a:avLst/>
            <a:gdLst/>
            <a:ahLst/>
            <a:cxnLst/>
            <a:rect l="l" t="t" r="r" b="b"/>
            <a:pathLst>
              <a:path w="3081654" h="4826000">
                <a:moveTo>
                  <a:pt x="0" y="4826000"/>
                </a:moveTo>
                <a:lnTo>
                  <a:pt x="3081401" y="4826000"/>
                </a:lnTo>
                <a:lnTo>
                  <a:pt x="3081401" y="0"/>
                </a:lnTo>
                <a:lnTo>
                  <a:pt x="0" y="0"/>
                </a:lnTo>
                <a:lnTo>
                  <a:pt x="0" y="4826000"/>
                </a:lnTo>
                <a:close/>
              </a:path>
            </a:pathLst>
          </a:custGeom>
          <a:solidFill>
            <a:srgbClr val="9F9F9F"/>
          </a:solidFill>
        </p:spPr>
        <p:txBody>
          <a:bodyPr wrap="square" lIns="0" tIns="0" rIns="0" bIns="0" rtlCol="0"/>
          <a:lstStyle/>
          <a:p>
            <a:endParaRPr/>
          </a:p>
        </p:txBody>
      </p:sp>
      <p:sp>
        <p:nvSpPr>
          <p:cNvPr id="11" name="object 11"/>
          <p:cNvSpPr/>
          <p:nvPr/>
        </p:nvSpPr>
        <p:spPr>
          <a:xfrm>
            <a:off x="4006850" y="1377950"/>
            <a:ext cx="3081655" cy="4826000"/>
          </a:xfrm>
          <a:custGeom>
            <a:avLst/>
            <a:gdLst/>
            <a:ahLst/>
            <a:cxnLst/>
            <a:rect l="l" t="t" r="r" b="b"/>
            <a:pathLst>
              <a:path w="3081654" h="4826000">
                <a:moveTo>
                  <a:pt x="0" y="4826000"/>
                </a:moveTo>
                <a:lnTo>
                  <a:pt x="3081401" y="4826000"/>
                </a:lnTo>
                <a:lnTo>
                  <a:pt x="3081401" y="0"/>
                </a:lnTo>
                <a:lnTo>
                  <a:pt x="0" y="0"/>
                </a:lnTo>
                <a:lnTo>
                  <a:pt x="0" y="4826000"/>
                </a:lnTo>
                <a:close/>
              </a:path>
            </a:pathLst>
          </a:custGeom>
          <a:ln w="12700">
            <a:solidFill>
              <a:srgbClr val="9F9F9F"/>
            </a:solidFill>
          </a:ln>
        </p:spPr>
        <p:txBody>
          <a:bodyPr wrap="square" lIns="0" tIns="0" rIns="0" bIns="0" rtlCol="0"/>
          <a:lstStyle/>
          <a:p>
            <a:endParaRPr/>
          </a:p>
        </p:txBody>
      </p:sp>
      <p:sp>
        <p:nvSpPr>
          <p:cNvPr id="12" name="object 12"/>
          <p:cNvSpPr/>
          <p:nvPr/>
        </p:nvSpPr>
        <p:spPr>
          <a:xfrm>
            <a:off x="4092575" y="1317625"/>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A7A7A7"/>
          </a:solidFill>
        </p:spPr>
        <p:txBody>
          <a:bodyPr wrap="square" lIns="0" tIns="0" rIns="0" bIns="0" rtlCol="0"/>
          <a:lstStyle/>
          <a:p>
            <a:endParaRPr/>
          </a:p>
        </p:txBody>
      </p:sp>
      <p:sp>
        <p:nvSpPr>
          <p:cNvPr id="13" name="object 13"/>
          <p:cNvSpPr/>
          <p:nvPr/>
        </p:nvSpPr>
        <p:spPr>
          <a:xfrm>
            <a:off x="4092575" y="1317625"/>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A7A7A7"/>
            </a:solidFill>
          </a:ln>
        </p:spPr>
        <p:txBody>
          <a:bodyPr wrap="square" lIns="0" tIns="0" rIns="0" bIns="0" rtlCol="0"/>
          <a:lstStyle/>
          <a:p>
            <a:endParaRPr/>
          </a:p>
        </p:txBody>
      </p:sp>
      <p:sp>
        <p:nvSpPr>
          <p:cNvPr id="14" name="object 14"/>
          <p:cNvSpPr/>
          <p:nvPr/>
        </p:nvSpPr>
        <p:spPr>
          <a:xfrm>
            <a:off x="4176776" y="1258887"/>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AEAEAE"/>
          </a:solidFill>
        </p:spPr>
        <p:txBody>
          <a:bodyPr wrap="square" lIns="0" tIns="0" rIns="0" bIns="0" rtlCol="0"/>
          <a:lstStyle/>
          <a:p>
            <a:endParaRPr/>
          </a:p>
        </p:txBody>
      </p:sp>
      <p:sp>
        <p:nvSpPr>
          <p:cNvPr id="15" name="object 15"/>
          <p:cNvSpPr/>
          <p:nvPr/>
        </p:nvSpPr>
        <p:spPr>
          <a:xfrm>
            <a:off x="4176776" y="1258887"/>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AEAEAE"/>
            </a:solidFill>
          </a:ln>
        </p:spPr>
        <p:txBody>
          <a:bodyPr wrap="square" lIns="0" tIns="0" rIns="0" bIns="0" rtlCol="0"/>
          <a:lstStyle/>
          <a:p>
            <a:endParaRPr/>
          </a:p>
        </p:txBody>
      </p:sp>
      <p:sp>
        <p:nvSpPr>
          <p:cNvPr id="16" name="object 16"/>
          <p:cNvSpPr/>
          <p:nvPr/>
        </p:nvSpPr>
        <p:spPr>
          <a:xfrm>
            <a:off x="4260850" y="1198562"/>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B7B7B7"/>
          </a:solidFill>
        </p:spPr>
        <p:txBody>
          <a:bodyPr wrap="square" lIns="0" tIns="0" rIns="0" bIns="0" rtlCol="0"/>
          <a:lstStyle/>
          <a:p>
            <a:endParaRPr/>
          </a:p>
        </p:txBody>
      </p:sp>
      <p:sp>
        <p:nvSpPr>
          <p:cNvPr id="17" name="object 17"/>
          <p:cNvSpPr/>
          <p:nvPr/>
        </p:nvSpPr>
        <p:spPr>
          <a:xfrm>
            <a:off x="4260850" y="1198562"/>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B7B7B7"/>
            </a:solidFill>
          </a:ln>
        </p:spPr>
        <p:txBody>
          <a:bodyPr wrap="square" lIns="0" tIns="0" rIns="0" bIns="0" rtlCol="0"/>
          <a:lstStyle/>
          <a:p>
            <a:endParaRPr/>
          </a:p>
        </p:txBody>
      </p:sp>
      <p:sp>
        <p:nvSpPr>
          <p:cNvPr id="18" name="object 18"/>
          <p:cNvSpPr/>
          <p:nvPr/>
        </p:nvSpPr>
        <p:spPr>
          <a:xfrm>
            <a:off x="4345051" y="1138237"/>
            <a:ext cx="125730" cy="4826000"/>
          </a:xfrm>
          <a:custGeom>
            <a:avLst/>
            <a:gdLst/>
            <a:ahLst/>
            <a:cxnLst/>
            <a:rect l="l" t="t" r="r" b="b"/>
            <a:pathLst>
              <a:path w="125729" h="4826000">
                <a:moveTo>
                  <a:pt x="0" y="4826000"/>
                </a:moveTo>
                <a:lnTo>
                  <a:pt x="125349" y="4826000"/>
                </a:lnTo>
                <a:lnTo>
                  <a:pt x="125349" y="0"/>
                </a:lnTo>
                <a:lnTo>
                  <a:pt x="0" y="0"/>
                </a:lnTo>
                <a:lnTo>
                  <a:pt x="0" y="4826000"/>
                </a:lnTo>
                <a:close/>
              </a:path>
            </a:pathLst>
          </a:custGeom>
          <a:solidFill>
            <a:srgbClr val="BEBEBE"/>
          </a:solidFill>
        </p:spPr>
        <p:txBody>
          <a:bodyPr wrap="square" lIns="0" tIns="0" rIns="0" bIns="0" rtlCol="0"/>
          <a:lstStyle/>
          <a:p>
            <a:endParaRPr/>
          </a:p>
        </p:txBody>
      </p:sp>
      <p:sp>
        <p:nvSpPr>
          <p:cNvPr id="19" name="object 19"/>
          <p:cNvSpPr/>
          <p:nvPr/>
        </p:nvSpPr>
        <p:spPr>
          <a:xfrm>
            <a:off x="4345051" y="1138237"/>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BEBEBE"/>
            </a:solidFill>
          </a:ln>
        </p:spPr>
        <p:txBody>
          <a:bodyPr wrap="square" lIns="0" tIns="0" rIns="0" bIns="0" rtlCol="0"/>
          <a:lstStyle/>
          <a:p>
            <a:endParaRPr/>
          </a:p>
        </p:txBody>
      </p:sp>
      <p:sp>
        <p:nvSpPr>
          <p:cNvPr id="20" name="object 20"/>
          <p:cNvSpPr/>
          <p:nvPr/>
        </p:nvSpPr>
        <p:spPr>
          <a:xfrm>
            <a:off x="4470400" y="1143000"/>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FFFFFF"/>
          </a:solidFill>
        </p:spPr>
        <p:txBody>
          <a:bodyPr wrap="square" lIns="0" tIns="0" rIns="0" bIns="0" rtlCol="0"/>
          <a:lstStyle/>
          <a:p>
            <a:endParaRPr/>
          </a:p>
        </p:txBody>
      </p:sp>
      <p:sp>
        <p:nvSpPr>
          <p:cNvPr id="21" name="object 21"/>
          <p:cNvSpPr/>
          <p:nvPr/>
        </p:nvSpPr>
        <p:spPr>
          <a:xfrm>
            <a:off x="4470400" y="1143000"/>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000000"/>
            </a:solidFill>
          </a:ln>
        </p:spPr>
        <p:txBody>
          <a:bodyPr wrap="square" lIns="0" tIns="0" rIns="0" bIns="0" rtlCol="0"/>
          <a:lstStyle/>
          <a:p>
            <a:endParaRPr/>
          </a:p>
        </p:txBody>
      </p:sp>
      <p:sp>
        <p:nvSpPr>
          <p:cNvPr id="22" name="object 22"/>
          <p:cNvSpPr/>
          <p:nvPr/>
        </p:nvSpPr>
        <p:spPr>
          <a:xfrm>
            <a:off x="482600" y="1617662"/>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808080"/>
          </a:solidFill>
        </p:spPr>
        <p:txBody>
          <a:bodyPr wrap="square" lIns="0" tIns="0" rIns="0" bIns="0" rtlCol="0"/>
          <a:lstStyle/>
          <a:p>
            <a:endParaRPr/>
          </a:p>
        </p:txBody>
      </p:sp>
      <p:sp>
        <p:nvSpPr>
          <p:cNvPr id="23" name="object 23"/>
          <p:cNvSpPr/>
          <p:nvPr/>
        </p:nvSpPr>
        <p:spPr>
          <a:xfrm>
            <a:off x="482600" y="1617662"/>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808080"/>
            </a:solidFill>
          </a:ln>
        </p:spPr>
        <p:txBody>
          <a:bodyPr wrap="square" lIns="0" tIns="0" rIns="0" bIns="0" rtlCol="0"/>
          <a:lstStyle/>
          <a:p>
            <a:endParaRPr/>
          </a:p>
        </p:txBody>
      </p:sp>
      <p:sp>
        <p:nvSpPr>
          <p:cNvPr id="24" name="object 24"/>
          <p:cNvSpPr/>
          <p:nvPr/>
        </p:nvSpPr>
        <p:spPr>
          <a:xfrm>
            <a:off x="566737" y="1557337"/>
            <a:ext cx="3082925" cy="4826000"/>
          </a:xfrm>
          <a:custGeom>
            <a:avLst/>
            <a:gdLst/>
            <a:ahLst/>
            <a:cxnLst/>
            <a:rect l="l" t="t" r="r" b="b"/>
            <a:pathLst>
              <a:path w="3082925" h="4826000">
                <a:moveTo>
                  <a:pt x="0" y="4826000"/>
                </a:moveTo>
                <a:lnTo>
                  <a:pt x="3082925" y="4826000"/>
                </a:lnTo>
                <a:lnTo>
                  <a:pt x="3082925" y="0"/>
                </a:lnTo>
                <a:lnTo>
                  <a:pt x="0" y="0"/>
                </a:lnTo>
                <a:lnTo>
                  <a:pt x="0" y="4826000"/>
                </a:lnTo>
                <a:close/>
              </a:path>
            </a:pathLst>
          </a:custGeom>
          <a:solidFill>
            <a:srgbClr val="878787"/>
          </a:solidFill>
        </p:spPr>
        <p:txBody>
          <a:bodyPr wrap="square" lIns="0" tIns="0" rIns="0" bIns="0" rtlCol="0"/>
          <a:lstStyle/>
          <a:p>
            <a:endParaRPr/>
          </a:p>
        </p:txBody>
      </p:sp>
      <p:sp>
        <p:nvSpPr>
          <p:cNvPr id="25" name="object 25"/>
          <p:cNvSpPr/>
          <p:nvPr/>
        </p:nvSpPr>
        <p:spPr>
          <a:xfrm>
            <a:off x="566737" y="1557337"/>
            <a:ext cx="3082925" cy="4826000"/>
          </a:xfrm>
          <a:custGeom>
            <a:avLst/>
            <a:gdLst/>
            <a:ahLst/>
            <a:cxnLst/>
            <a:rect l="l" t="t" r="r" b="b"/>
            <a:pathLst>
              <a:path w="3082925" h="4826000">
                <a:moveTo>
                  <a:pt x="0" y="4826000"/>
                </a:moveTo>
                <a:lnTo>
                  <a:pt x="3082925" y="4826000"/>
                </a:lnTo>
                <a:lnTo>
                  <a:pt x="3082925" y="0"/>
                </a:lnTo>
                <a:lnTo>
                  <a:pt x="0" y="0"/>
                </a:lnTo>
                <a:lnTo>
                  <a:pt x="0" y="4826000"/>
                </a:lnTo>
                <a:close/>
              </a:path>
            </a:pathLst>
          </a:custGeom>
          <a:ln w="12700">
            <a:solidFill>
              <a:srgbClr val="878787"/>
            </a:solidFill>
          </a:ln>
        </p:spPr>
        <p:txBody>
          <a:bodyPr wrap="square" lIns="0" tIns="0" rIns="0" bIns="0" rtlCol="0"/>
          <a:lstStyle/>
          <a:p>
            <a:endParaRPr/>
          </a:p>
        </p:txBody>
      </p:sp>
      <p:sp>
        <p:nvSpPr>
          <p:cNvPr id="26" name="object 26"/>
          <p:cNvSpPr/>
          <p:nvPr/>
        </p:nvSpPr>
        <p:spPr>
          <a:xfrm>
            <a:off x="654050" y="1497012"/>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909090"/>
          </a:solidFill>
        </p:spPr>
        <p:txBody>
          <a:bodyPr wrap="square" lIns="0" tIns="0" rIns="0" bIns="0" rtlCol="0"/>
          <a:lstStyle/>
          <a:p>
            <a:endParaRPr/>
          </a:p>
        </p:txBody>
      </p:sp>
      <p:sp>
        <p:nvSpPr>
          <p:cNvPr id="27" name="object 27"/>
          <p:cNvSpPr/>
          <p:nvPr/>
        </p:nvSpPr>
        <p:spPr>
          <a:xfrm>
            <a:off x="654050" y="1497012"/>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909090"/>
            </a:solidFill>
          </a:ln>
        </p:spPr>
        <p:txBody>
          <a:bodyPr wrap="square" lIns="0" tIns="0" rIns="0" bIns="0" rtlCol="0"/>
          <a:lstStyle/>
          <a:p>
            <a:endParaRPr/>
          </a:p>
        </p:txBody>
      </p:sp>
      <p:sp>
        <p:nvSpPr>
          <p:cNvPr id="28" name="object 28"/>
          <p:cNvSpPr/>
          <p:nvPr/>
        </p:nvSpPr>
        <p:spPr>
          <a:xfrm>
            <a:off x="738187" y="1438275"/>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979797"/>
          </a:solidFill>
        </p:spPr>
        <p:txBody>
          <a:bodyPr wrap="square" lIns="0" tIns="0" rIns="0" bIns="0" rtlCol="0"/>
          <a:lstStyle/>
          <a:p>
            <a:endParaRPr/>
          </a:p>
        </p:txBody>
      </p:sp>
      <p:sp>
        <p:nvSpPr>
          <p:cNvPr id="29" name="object 29"/>
          <p:cNvSpPr/>
          <p:nvPr/>
        </p:nvSpPr>
        <p:spPr>
          <a:xfrm>
            <a:off x="738187" y="1438275"/>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979797"/>
            </a:solidFill>
          </a:ln>
        </p:spPr>
        <p:txBody>
          <a:bodyPr wrap="square" lIns="0" tIns="0" rIns="0" bIns="0" rtlCol="0"/>
          <a:lstStyle/>
          <a:p>
            <a:endParaRPr/>
          </a:p>
        </p:txBody>
      </p:sp>
      <p:sp>
        <p:nvSpPr>
          <p:cNvPr id="30" name="object 30"/>
          <p:cNvSpPr/>
          <p:nvPr/>
        </p:nvSpPr>
        <p:spPr>
          <a:xfrm>
            <a:off x="822325" y="1377950"/>
            <a:ext cx="3081655" cy="4826000"/>
          </a:xfrm>
          <a:custGeom>
            <a:avLst/>
            <a:gdLst/>
            <a:ahLst/>
            <a:cxnLst/>
            <a:rect l="l" t="t" r="r" b="b"/>
            <a:pathLst>
              <a:path w="3081654" h="4826000">
                <a:moveTo>
                  <a:pt x="0" y="4826000"/>
                </a:moveTo>
                <a:lnTo>
                  <a:pt x="3081401" y="4826000"/>
                </a:lnTo>
                <a:lnTo>
                  <a:pt x="3081401" y="0"/>
                </a:lnTo>
                <a:lnTo>
                  <a:pt x="0" y="0"/>
                </a:lnTo>
                <a:lnTo>
                  <a:pt x="0" y="4826000"/>
                </a:lnTo>
                <a:close/>
              </a:path>
            </a:pathLst>
          </a:custGeom>
          <a:solidFill>
            <a:srgbClr val="9F9F9F"/>
          </a:solidFill>
        </p:spPr>
        <p:txBody>
          <a:bodyPr wrap="square" lIns="0" tIns="0" rIns="0" bIns="0" rtlCol="0"/>
          <a:lstStyle/>
          <a:p>
            <a:endParaRPr/>
          </a:p>
        </p:txBody>
      </p:sp>
      <p:sp>
        <p:nvSpPr>
          <p:cNvPr id="31" name="object 31"/>
          <p:cNvSpPr/>
          <p:nvPr/>
        </p:nvSpPr>
        <p:spPr>
          <a:xfrm>
            <a:off x="822325" y="1377950"/>
            <a:ext cx="3081655" cy="4826000"/>
          </a:xfrm>
          <a:custGeom>
            <a:avLst/>
            <a:gdLst/>
            <a:ahLst/>
            <a:cxnLst/>
            <a:rect l="l" t="t" r="r" b="b"/>
            <a:pathLst>
              <a:path w="3081654" h="4826000">
                <a:moveTo>
                  <a:pt x="0" y="4826000"/>
                </a:moveTo>
                <a:lnTo>
                  <a:pt x="3081401" y="4826000"/>
                </a:lnTo>
                <a:lnTo>
                  <a:pt x="3081401" y="0"/>
                </a:lnTo>
                <a:lnTo>
                  <a:pt x="0" y="0"/>
                </a:lnTo>
                <a:lnTo>
                  <a:pt x="0" y="4826000"/>
                </a:lnTo>
                <a:close/>
              </a:path>
            </a:pathLst>
          </a:custGeom>
          <a:ln w="12700">
            <a:solidFill>
              <a:srgbClr val="9F9F9F"/>
            </a:solidFill>
          </a:ln>
        </p:spPr>
        <p:txBody>
          <a:bodyPr wrap="square" lIns="0" tIns="0" rIns="0" bIns="0" rtlCol="0"/>
          <a:lstStyle/>
          <a:p>
            <a:endParaRPr/>
          </a:p>
        </p:txBody>
      </p:sp>
      <p:sp>
        <p:nvSpPr>
          <p:cNvPr id="32" name="object 32"/>
          <p:cNvSpPr/>
          <p:nvPr/>
        </p:nvSpPr>
        <p:spPr>
          <a:xfrm>
            <a:off x="908050" y="1317625"/>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A7A7A7"/>
          </a:solidFill>
        </p:spPr>
        <p:txBody>
          <a:bodyPr wrap="square" lIns="0" tIns="0" rIns="0" bIns="0" rtlCol="0"/>
          <a:lstStyle/>
          <a:p>
            <a:endParaRPr/>
          </a:p>
        </p:txBody>
      </p:sp>
      <p:sp>
        <p:nvSpPr>
          <p:cNvPr id="33" name="object 33"/>
          <p:cNvSpPr/>
          <p:nvPr/>
        </p:nvSpPr>
        <p:spPr>
          <a:xfrm>
            <a:off x="908050" y="1317625"/>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A7A7A7"/>
            </a:solidFill>
          </a:ln>
        </p:spPr>
        <p:txBody>
          <a:bodyPr wrap="square" lIns="0" tIns="0" rIns="0" bIns="0" rtlCol="0"/>
          <a:lstStyle/>
          <a:p>
            <a:endParaRPr/>
          </a:p>
        </p:txBody>
      </p:sp>
      <p:sp>
        <p:nvSpPr>
          <p:cNvPr id="34" name="object 34"/>
          <p:cNvSpPr/>
          <p:nvPr/>
        </p:nvSpPr>
        <p:spPr>
          <a:xfrm>
            <a:off x="992187" y="1258887"/>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AEAEAE"/>
          </a:solidFill>
        </p:spPr>
        <p:txBody>
          <a:bodyPr wrap="square" lIns="0" tIns="0" rIns="0" bIns="0" rtlCol="0"/>
          <a:lstStyle/>
          <a:p>
            <a:endParaRPr/>
          </a:p>
        </p:txBody>
      </p:sp>
      <p:sp>
        <p:nvSpPr>
          <p:cNvPr id="35" name="object 35"/>
          <p:cNvSpPr/>
          <p:nvPr/>
        </p:nvSpPr>
        <p:spPr>
          <a:xfrm>
            <a:off x="992187" y="1258887"/>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AEAEAE"/>
            </a:solidFill>
          </a:ln>
        </p:spPr>
        <p:txBody>
          <a:bodyPr wrap="square" lIns="0" tIns="0" rIns="0" bIns="0" rtlCol="0"/>
          <a:lstStyle/>
          <a:p>
            <a:endParaRPr/>
          </a:p>
        </p:txBody>
      </p:sp>
      <p:sp>
        <p:nvSpPr>
          <p:cNvPr id="36" name="object 36"/>
          <p:cNvSpPr/>
          <p:nvPr/>
        </p:nvSpPr>
        <p:spPr>
          <a:xfrm>
            <a:off x="1076325" y="1198562"/>
            <a:ext cx="3081655" cy="4826000"/>
          </a:xfrm>
          <a:custGeom>
            <a:avLst/>
            <a:gdLst/>
            <a:ahLst/>
            <a:cxnLst/>
            <a:rect l="l" t="t" r="r" b="b"/>
            <a:pathLst>
              <a:path w="3081654" h="4826000">
                <a:moveTo>
                  <a:pt x="0" y="4826000"/>
                </a:moveTo>
                <a:lnTo>
                  <a:pt x="3081401" y="4826000"/>
                </a:lnTo>
                <a:lnTo>
                  <a:pt x="3081401" y="0"/>
                </a:lnTo>
                <a:lnTo>
                  <a:pt x="0" y="0"/>
                </a:lnTo>
                <a:lnTo>
                  <a:pt x="0" y="4826000"/>
                </a:lnTo>
                <a:close/>
              </a:path>
            </a:pathLst>
          </a:custGeom>
          <a:solidFill>
            <a:srgbClr val="B7B7B7"/>
          </a:solidFill>
        </p:spPr>
        <p:txBody>
          <a:bodyPr wrap="square" lIns="0" tIns="0" rIns="0" bIns="0" rtlCol="0"/>
          <a:lstStyle/>
          <a:p>
            <a:endParaRPr/>
          </a:p>
        </p:txBody>
      </p:sp>
      <p:sp>
        <p:nvSpPr>
          <p:cNvPr id="37" name="object 37"/>
          <p:cNvSpPr/>
          <p:nvPr/>
        </p:nvSpPr>
        <p:spPr>
          <a:xfrm>
            <a:off x="1076325" y="1198562"/>
            <a:ext cx="3081655" cy="4826000"/>
          </a:xfrm>
          <a:custGeom>
            <a:avLst/>
            <a:gdLst/>
            <a:ahLst/>
            <a:cxnLst/>
            <a:rect l="l" t="t" r="r" b="b"/>
            <a:pathLst>
              <a:path w="3081654" h="4826000">
                <a:moveTo>
                  <a:pt x="0" y="4826000"/>
                </a:moveTo>
                <a:lnTo>
                  <a:pt x="3081401" y="4826000"/>
                </a:lnTo>
                <a:lnTo>
                  <a:pt x="3081401" y="0"/>
                </a:lnTo>
                <a:lnTo>
                  <a:pt x="0" y="0"/>
                </a:lnTo>
                <a:lnTo>
                  <a:pt x="0" y="4826000"/>
                </a:lnTo>
                <a:close/>
              </a:path>
            </a:pathLst>
          </a:custGeom>
          <a:ln w="12700">
            <a:solidFill>
              <a:srgbClr val="B7B7B7"/>
            </a:solidFill>
          </a:ln>
        </p:spPr>
        <p:txBody>
          <a:bodyPr wrap="square" lIns="0" tIns="0" rIns="0" bIns="0" rtlCol="0"/>
          <a:lstStyle/>
          <a:p>
            <a:endParaRPr/>
          </a:p>
        </p:txBody>
      </p:sp>
      <p:sp>
        <p:nvSpPr>
          <p:cNvPr id="38" name="object 38"/>
          <p:cNvSpPr/>
          <p:nvPr/>
        </p:nvSpPr>
        <p:spPr>
          <a:xfrm>
            <a:off x="1162050" y="1138237"/>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BEBEBE"/>
          </a:solidFill>
        </p:spPr>
        <p:txBody>
          <a:bodyPr wrap="square" lIns="0" tIns="0" rIns="0" bIns="0" rtlCol="0"/>
          <a:lstStyle/>
          <a:p>
            <a:endParaRPr/>
          </a:p>
        </p:txBody>
      </p:sp>
      <p:sp>
        <p:nvSpPr>
          <p:cNvPr id="39" name="object 39"/>
          <p:cNvSpPr/>
          <p:nvPr/>
        </p:nvSpPr>
        <p:spPr>
          <a:xfrm>
            <a:off x="1162050" y="1138237"/>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BEBEBE"/>
            </a:solidFill>
          </a:ln>
        </p:spPr>
        <p:txBody>
          <a:bodyPr wrap="square" lIns="0" tIns="0" rIns="0" bIns="0" rtlCol="0"/>
          <a:lstStyle/>
          <a:p>
            <a:endParaRPr/>
          </a:p>
        </p:txBody>
      </p:sp>
      <p:sp>
        <p:nvSpPr>
          <p:cNvPr id="40" name="object 40"/>
          <p:cNvSpPr/>
          <p:nvPr/>
        </p:nvSpPr>
        <p:spPr>
          <a:xfrm>
            <a:off x="1219200" y="1066800"/>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solidFill>
            <a:srgbClr val="FFFFFF"/>
          </a:solidFill>
        </p:spPr>
        <p:txBody>
          <a:bodyPr wrap="square" lIns="0" tIns="0" rIns="0" bIns="0" rtlCol="0"/>
          <a:lstStyle/>
          <a:p>
            <a:endParaRPr/>
          </a:p>
        </p:txBody>
      </p:sp>
      <p:sp>
        <p:nvSpPr>
          <p:cNvPr id="41" name="object 41"/>
          <p:cNvSpPr/>
          <p:nvPr/>
        </p:nvSpPr>
        <p:spPr>
          <a:xfrm>
            <a:off x="1219200" y="1066800"/>
            <a:ext cx="3079750" cy="4826000"/>
          </a:xfrm>
          <a:custGeom>
            <a:avLst/>
            <a:gdLst/>
            <a:ahLst/>
            <a:cxnLst/>
            <a:rect l="l" t="t" r="r" b="b"/>
            <a:pathLst>
              <a:path w="3079750" h="4826000">
                <a:moveTo>
                  <a:pt x="0" y="4826000"/>
                </a:moveTo>
                <a:lnTo>
                  <a:pt x="3079750" y="4826000"/>
                </a:lnTo>
                <a:lnTo>
                  <a:pt x="3079750" y="0"/>
                </a:lnTo>
                <a:lnTo>
                  <a:pt x="0" y="0"/>
                </a:lnTo>
                <a:lnTo>
                  <a:pt x="0" y="482600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3886200" y="1136650"/>
            <a:ext cx="819150" cy="4440301"/>
          </a:xfrm>
          <a:prstGeom prst="rect">
            <a:avLst/>
          </a:prstGeom>
          <a:blipFill>
            <a:blip r:embed="rId2" cstate="print"/>
            <a:stretch>
              <a:fillRect/>
            </a:stretch>
          </a:blipFill>
        </p:spPr>
        <p:txBody>
          <a:bodyPr wrap="square" lIns="0" tIns="0" rIns="0" bIns="0" rtlCol="0"/>
          <a:lstStyle/>
          <a:p>
            <a:endParaRPr/>
          </a:p>
        </p:txBody>
      </p:sp>
      <p:sp>
        <p:nvSpPr>
          <p:cNvPr id="43" name="object 43"/>
          <p:cNvSpPr/>
          <p:nvPr/>
        </p:nvSpPr>
        <p:spPr>
          <a:xfrm>
            <a:off x="1357375" y="1187450"/>
            <a:ext cx="33655" cy="104775"/>
          </a:xfrm>
          <a:custGeom>
            <a:avLst/>
            <a:gdLst/>
            <a:ahLst/>
            <a:cxnLst/>
            <a:rect l="l" t="t" r="r" b="b"/>
            <a:pathLst>
              <a:path w="33655" h="104775">
                <a:moveTo>
                  <a:pt x="33274" y="0"/>
                </a:moveTo>
                <a:lnTo>
                  <a:pt x="24257" y="0"/>
                </a:lnTo>
                <a:lnTo>
                  <a:pt x="23368" y="4699"/>
                </a:lnTo>
                <a:lnTo>
                  <a:pt x="21843" y="9525"/>
                </a:lnTo>
                <a:lnTo>
                  <a:pt x="19812" y="12064"/>
                </a:lnTo>
                <a:lnTo>
                  <a:pt x="17399" y="15239"/>
                </a:lnTo>
                <a:lnTo>
                  <a:pt x="13843" y="17907"/>
                </a:lnTo>
                <a:lnTo>
                  <a:pt x="9906" y="18923"/>
                </a:lnTo>
                <a:lnTo>
                  <a:pt x="5461" y="19430"/>
                </a:lnTo>
                <a:lnTo>
                  <a:pt x="0" y="20574"/>
                </a:lnTo>
                <a:lnTo>
                  <a:pt x="0" y="31114"/>
                </a:lnTo>
                <a:lnTo>
                  <a:pt x="20828" y="31114"/>
                </a:lnTo>
                <a:lnTo>
                  <a:pt x="20828" y="104775"/>
                </a:lnTo>
                <a:lnTo>
                  <a:pt x="33274" y="104775"/>
                </a:lnTo>
                <a:lnTo>
                  <a:pt x="33274" y="0"/>
                </a:lnTo>
                <a:close/>
              </a:path>
            </a:pathLst>
          </a:custGeom>
          <a:solidFill>
            <a:srgbClr val="000080"/>
          </a:solidFill>
        </p:spPr>
        <p:txBody>
          <a:bodyPr wrap="square" lIns="0" tIns="0" rIns="0" bIns="0" rtlCol="0"/>
          <a:lstStyle/>
          <a:p>
            <a:endParaRPr/>
          </a:p>
        </p:txBody>
      </p:sp>
      <p:sp>
        <p:nvSpPr>
          <p:cNvPr id="44" name="object 44"/>
          <p:cNvSpPr/>
          <p:nvPr/>
        </p:nvSpPr>
        <p:spPr>
          <a:xfrm>
            <a:off x="2025650" y="1182687"/>
            <a:ext cx="317500" cy="111188"/>
          </a:xfrm>
          <a:prstGeom prst="rect">
            <a:avLst/>
          </a:prstGeom>
          <a:blipFill>
            <a:blip r:embed="rId3" cstate="print"/>
            <a:stretch>
              <a:fillRect/>
            </a:stretch>
          </a:blipFill>
        </p:spPr>
        <p:txBody>
          <a:bodyPr wrap="square" lIns="0" tIns="0" rIns="0" bIns="0" rtlCol="0"/>
          <a:lstStyle/>
          <a:p>
            <a:endParaRPr/>
          </a:p>
        </p:txBody>
      </p:sp>
      <p:sp>
        <p:nvSpPr>
          <p:cNvPr id="45" name="object 45"/>
          <p:cNvSpPr/>
          <p:nvPr/>
        </p:nvSpPr>
        <p:spPr>
          <a:xfrm>
            <a:off x="2387600" y="1182750"/>
            <a:ext cx="98425" cy="109474"/>
          </a:xfrm>
          <a:prstGeom prst="rect">
            <a:avLst/>
          </a:prstGeom>
          <a:blipFill>
            <a:blip r:embed="rId4" cstate="print"/>
            <a:stretch>
              <a:fillRect/>
            </a:stretch>
          </a:blipFill>
        </p:spPr>
        <p:txBody>
          <a:bodyPr wrap="square" lIns="0" tIns="0" rIns="0" bIns="0" rtlCol="0"/>
          <a:lstStyle/>
          <a:p>
            <a:endParaRPr/>
          </a:p>
        </p:txBody>
      </p:sp>
      <p:sp>
        <p:nvSpPr>
          <p:cNvPr id="46" name="object 46"/>
          <p:cNvSpPr/>
          <p:nvPr/>
        </p:nvSpPr>
        <p:spPr>
          <a:xfrm>
            <a:off x="1351025" y="1379600"/>
            <a:ext cx="57150" cy="106680"/>
          </a:xfrm>
          <a:custGeom>
            <a:avLst/>
            <a:gdLst/>
            <a:ahLst/>
            <a:cxnLst/>
            <a:rect l="l" t="t" r="r" b="b"/>
            <a:pathLst>
              <a:path w="57150" h="106680">
                <a:moveTo>
                  <a:pt x="52578" y="12826"/>
                </a:moveTo>
                <a:lnTo>
                  <a:pt x="29210" y="12826"/>
                </a:lnTo>
                <a:lnTo>
                  <a:pt x="32893" y="13335"/>
                </a:lnTo>
                <a:lnTo>
                  <a:pt x="35560" y="13843"/>
                </a:lnTo>
                <a:lnTo>
                  <a:pt x="44704" y="27686"/>
                </a:lnTo>
                <a:lnTo>
                  <a:pt x="45212" y="31496"/>
                </a:lnTo>
                <a:lnTo>
                  <a:pt x="45212" y="35178"/>
                </a:lnTo>
                <a:lnTo>
                  <a:pt x="44323" y="38481"/>
                </a:lnTo>
                <a:lnTo>
                  <a:pt x="43815" y="41656"/>
                </a:lnTo>
                <a:lnTo>
                  <a:pt x="42418" y="43814"/>
                </a:lnTo>
                <a:lnTo>
                  <a:pt x="40640" y="46989"/>
                </a:lnTo>
                <a:lnTo>
                  <a:pt x="38862" y="49657"/>
                </a:lnTo>
                <a:lnTo>
                  <a:pt x="33274" y="53975"/>
                </a:lnTo>
                <a:lnTo>
                  <a:pt x="26415" y="58674"/>
                </a:lnTo>
                <a:lnTo>
                  <a:pt x="20574" y="62991"/>
                </a:lnTo>
                <a:lnTo>
                  <a:pt x="381" y="97154"/>
                </a:lnTo>
                <a:lnTo>
                  <a:pt x="0" y="105790"/>
                </a:lnTo>
                <a:lnTo>
                  <a:pt x="0" y="106299"/>
                </a:lnTo>
                <a:lnTo>
                  <a:pt x="57150" y="106299"/>
                </a:lnTo>
                <a:lnTo>
                  <a:pt x="57150" y="92963"/>
                </a:lnTo>
                <a:lnTo>
                  <a:pt x="12318" y="92963"/>
                </a:lnTo>
                <a:lnTo>
                  <a:pt x="13715" y="89153"/>
                </a:lnTo>
                <a:lnTo>
                  <a:pt x="14986" y="85978"/>
                </a:lnTo>
                <a:lnTo>
                  <a:pt x="16383" y="83312"/>
                </a:lnTo>
                <a:lnTo>
                  <a:pt x="18668" y="80137"/>
                </a:lnTo>
                <a:lnTo>
                  <a:pt x="21843" y="77470"/>
                </a:lnTo>
                <a:lnTo>
                  <a:pt x="24637" y="74168"/>
                </a:lnTo>
                <a:lnTo>
                  <a:pt x="32004" y="69469"/>
                </a:lnTo>
                <a:lnTo>
                  <a:pt x="39243" y="65150"/>
                </a:lnTo>
                <a:lnTo>
                  <a:pt x="43434" y="61340"/>
                </a:lnTo>
                <a:lnTo>
                  <a:pt x="56762" y="35178"/>
                </a:lnTo>
                <a:lnTo>
                  <a:pt x="57150" y="31496"/>
                </a:lnTo>
                <a:lnTo>
                  <a:pt x="56642" y="24511"/>
                </a:lnTo>
                <a:lnTo>
                  <a:pt x="54864" y="18669"/>
                </a:lnTo>
                <a:lnTo>
                  <a:pt x="52578" y="12826"/>
                </a:lnTo>
                <a:close/>
              </a:path>
              <a:path w="57150" h="106680">
                <a:moveTo>
                  <a:pt x="29718" y="0"/>
                </a:moveTo>
                <a:lnTo>
                  <a:pt x="2667" y="28321"/>
                </a:lnTo>
                <a:lnTo>
                  <a:pt x="1778" y="36322"/>
                </a:lnTo>
                <a:lnTo>
                  <a:pt x="1778" y="38481"/>
                </a:lnTo>
                <a:lnTo>
                  <a:pt x="13208" y="38481"/>
                </a:lnTo>
                <a:lnTo>
                  <a:pt x="13256" y="36322"/>
                </a:lnTo>
                <a:lnTo>
                  <a:pt x="13715" y="31496"/>
                </a:lnTo>
                <a:lnTo>
                  <a:pt x="22860" y="14859"/>
                </a:lnTo>
                <a:lnTo>
                  <a:pt x="25527" y="13335"/>
                </a:lnTo>
                <a:lnTo>
                  <a:pt x="29210" y="12826"/>
                </a:lnTo>
                <a:lnTo>
                  <a:pt x="52578" y="12826"/>
                </a:lnTo>
                <a:lnTo>
                  <a:pt x="49276" y="8509"/>
                </a:lnTo>
                <a:lnTo>
                  <a:pt x="45212" y="4699"/>
                </a:lnTo>
                <a:lnTo>
                  <a:pt x="41148" y="2032"/>
                </a:lnTo>
                <a:lnTo>
                  <a:pt x="35560" y="508"/>
                </a:lnTo>
                <a:lnTo>
                  <a:pt x="29718" y="0"/>
                </a:lnTo>
                <a:close/>
              </a:path>
            </a:pathLst>
          </a:custGeom>
          <a:solidFill>
            <a:srgbClr val="000080"/>
          </a:solidFill>
        </p:spPr>
        <p:txBody>
          <a:bodyPr wrap="square" lIns="0" tIns="0" rIns="0" bIns="0" rtlCol="0"/>
          <a:lstStyle/>
          <a:p>
            <a:endParaRPr/>
          </a:p>
        </p:txBody>
      </p:sp>
      <p:sp>
        <p:nvSpPr>
          <p:cNvPr id="47" name="object 47"/>
          <p:cNvSpPr/>
          <p:nvPr/>
        </p:nvSpPr>
        <p:spPr>
          <a:xfrm>
            <a:off x="2036826" y="1374775"/>
            <a:ext cx="527050" cy="112775"/>
          </a:xfrm>
          <a:prstGeom prst="rect">
            <a:avLst/>
          </a:prstGeom>
          <a:blipFill>
            <a:blip r:embed="rId5" cstate="print"/>
            <a:stretch>
              <a:fillRect/>
            </a:stretch>
          </a:blipFill>
        </p:spPr>
        <p:txBody>
          <a:bodyPr wrap="square" lIns="0" tIns="0" rIns="0" bIns="0" rtlCol="0"/>
          <a:lstStyle/>
          <a:p>
            <a:endParaRPr/>
          </a:p>
        </p:txBody>
      </p:sp>
      <p:sp>
        <p:nvSpPr>
          <p:cNvPr id="48" name="object 48"/>
          <p:cNvSpPr/>
          <p:nvPr/>
        </p:nvSpPr>
        <p:spPr>
          <a:xfrm>
            <a:off x="2578100" y="1468437"/>
            <a:ext cx="11430" cy="17780"/>
          </a:xfrm>
          <a:custGeom>
            <a:avLst/>
            <a:gdLst/>
            <a:ahLst/>
            <a:cxnLst/>
            <a:rect l="l" t="t" r="r" b="b"/>
            <a:pathLst>
              <a:path w="11430" h="17780">
                <a:moveTo>
                  <a:pt x="0" y="17462"/>
                </a:moveTo>
                <a:lnTo>
                  <a:pt x="11113" y="17462"/>
                </a:lnTo>
                <a:lnTo>
                  <a:pt x="11113" y="0"/>
                </a:lnTo>
                <a:lnTo>
                  <a:pt x="0" y="0"/>
                </a:lnTo>
                <a:lnTo>
                  <a:pt x="0" y="17462"/>
                </a:lnTo>
                <a:close/>
              </a:path>
            </a:pathLst>
          </a:custGeom>
          <a:solidFill>
            <a:srgbClr val="000080"/>
          </a:solidFill>
        </p:spPr>
        <p:txBody>
          <a:bodyPr wrap="square" lIns="0" tIns="0" rIns="0" bIns="0" rtlCol="0"/>
          <a:lstStyle/>
          <a:p>
            <a:endParaRPr/>
          </a:p>
        </p:txBody>
      </p:sp>
      <p:sp>
        <p:nvSpPr>
          <p:cNvPr id="49" name="object 49"/>
          <p:cNvSpPr/>
          <p:nvPr/>
        </p:nvSpPr>
        <p:spPr>
          <a:xfrm>
            <a:off x="1349375" y="1573275"/>
            <a:ext cx="60325" cy="107950"/>
          </a:xfrm>
          <a:custGeom>
            <a:avLst/>
            <a:gdLst/>
            <a:ahLst/>
            <a:cxnLst/>
            <a:rect l="l" t="t" r="r" b="b"/>
            <a:pathLst>
              <a:path w="60325" h="107950">
                <a:moveTo>
                  <a:pt x="11430" y="71374"/>
                </a:moveTo>
                <a:lnTo>
                  <a:pt x="0" y="71374"/>
                </a:lnTo>
                <a:lnTo>
                  <a:pt x="0" y="71882"/>
                </a:lnTo>
                <a:lnTo>
                  <a:pt x="22859" y="107314"/>
                </a:lnTo>
                <a:lnTo>
                  <a:pt x="28956" y="107950"/>
                </a:lnTo>
                <a:lnTo>
                  <a:pt x="36068" y="107314"/>
                </a:lnTo>
                <a:lnTo>
                  <a:pt x="42290" y="105283"/>
                </a:lnTo>
                <a:lnTo>
                  <a:pt x="46990" y="102108"/>
                </a:lnTo>
                <a:lnTo>
                  <a:pt x="51815" y="98425"/>
                </a:lnTo>
                <a:lnTo>
                  <a:pt x="54422" y="94614"/>
                </a:lnTo>
                <a:lnTo>
                  <a:pt x="29971" y="94614"/>
                </a:lnTo>
                <a:lnTo>
                  <a:pt x="22352" y="93599"/>
                </a:lnTo>
                <a:lnTo>
                  <a:pt x="19050" y="90932"/>
                </a:lnTo>
                <a:lnTo>
                  <a:pt x="16637" y="88900"/>
                </a:lnTo>
                <a:lnTo>
                  <a:pt x="14731" y="85725"/>
                </a:lnTo>
                <a:lnTo>
                  <a:pt x="13334" y="81407"/>
                </a:lnTo>
                <a:lnTo>
                  <a:pt x="11937" y="77215"/>
                </a:lnTo>
                <a:lnTo>
                  <a:pt x="11430" y="71374"/>
                </a:lnTo>
                <a:close/>
              </a:path>
              <a:path w="60325" h="107950">
                <a:moveTo>
                  <a:pt x="53437" y="12064"/>
                </a:moveTo>
                <a:lnTo>
                  <a:pt x="33781" y="12064"/>
                </a:lnTo>
                <a:lnTo>
                  <a:pt x="36575" y="13715"/>
                </a:lnTo>
                <a:lnTo>
                  <a:pt x="38988" y="14732"/>
                </a:lnTo>
                <a:lnTo>
                  <a:pt x="41275" y="16890"/>
                </a:lnTo>
                <a:lnTo>
                  <a:pt x="43180" y="18414"/>
                </a:lnTo>
                <a:lnTo>
                  <a:pt x="44196" y="21589"/>
                </a:lnTo>
                <a:lnTo>
                  <a:pt x="45084" y="24764"/>
                </a:lnTo>
                <a:lnTo>
                  <a:pt x="44992" y="29590"/>
                </a:lnTo>
                <a:lnTo>
                  <a:pt x="31877" y="44450"/>
                </a:lnTo>
                <a:lnTo>
                  <a:pt x="23749" y="44450"/>
                </a:lnTo>
                <a:lnTo>
                  <a:pt x="23749" y="56007"/>
                </a:lnTo>
                <a:lnTo>
                  <a:pt x="29971" y="56007"/>
                </a:lnTo>
                <a:lnTo>
                  <a:pt x="34162" y="56514"/>
                </a:lnTo>
                <a:lnTo>
                  <a:pt x="48006" y="74549"/>
                </a:lnTo>
                <a:lnTo>
                  <a:pt x="46990" y="83058"/>
                </a:lnTo>
                <a:lnTo>
                  <a:pt x="29971" y="94614"/>
                </a:lnTo>
                <a:lnTo>
                  <a:pt x="54422" y="94614"/>
                </a:lnTo>
                <a:lnTo>
                  <a:pt x="55118" y="93599"/>
                </a:lnTo>
                <a:lnTo>
                  <a:pt x="58419" y="88264"/>
                </a:lnTo>
                <a:lnTo>
                  <a:pt x="59816" y="81407"/>
                </a:lnTo>
                <a:lnTo>
                  <a:pt x="60325" y="74549"/>
                </a:lnTo>
                <a:lnTo>
                  <a:pt x="60325" y="69850"/>
                </a:lnTo>
                <a:lnTo>
                  <a:pt x="46100" y="48640"/>
                </a:lnTo>
                <a:lnTo>
                  <a:pt x="48387" y="46989"/>
                </a:lnTo>
                <a:lnTo>
                  <a:pt x="57022" y="31750"/>
                </a:lnTo>
                <a:lnTo>
                  <a:pt x="56901" y="26415"/>
                </a:lnTo>
                <a:lnTo>
                  <a:pt x="56515" y="21589"/>
                </a:lnTo>
                <a:lnTo>
                  <a:pt x="55118" y="15875"/>
                </a:lnTo>
                <a:lnTo>
                  <a:pt x="53437" y="12064"/>
                </a:lnTo>
                <a:close/>
              </a:path>
              <a:path w="60325" h="107950">
                <a:moveTo>
                  <a:pt x="28956" y="0"/>
                </a:moveTo>
                <a:lnTo>
                  <a:pt x="2003" y="32765"/>
                </a:lnTo>
                <a:lnTo>
                  <a:pt x="1905" y="34925"/>
                </a:lnTo>
                <a:lnTo>
                  <a:pt x="13334" y="34925"/>
                </a:lnTo>
                <a:lnTo>
                  <a:pt x="13715" y="29590"/>
                </a:lnTo>
                <a:lnTo>
                  <a:pt x="14731" y="25400"/>
                </a:lnTo>
                <a:lnTo>
                  <a:pt x="26162" y="13208"/>
                </a:lnTo>
                <a:lnTo>
                  <a:pt x="29971" y="12064"/>
                </a:lnTo>
                <a:lnTo>
                  <a:pt x="53437" y="12064"/>
                </a:lnTo>
                <a:lnTo>
                  <a:pt x="53212" y="11557"/>
                </a:lnTo>
                <a:lnTo>
                  <a:pt x="50291" y="7365"/>
                </a:lnTo>
                <a:lnTo>
                  <a:pt x="46100" y="4190"/>
                </a:lnTo>
                <a:lnTo>
                  <a:pt x="41275" y="2032"/>
                </a:lnTo>
                <a:lnTo>
                  <a:pt x="35687" y="508"/>
                </a:lnTo>
                <a:lnTo>
                  <a:pt x="28956" y="0"/>
                </a:lnTo>
                <a:close/>
              </a:path>
            </a:pathLst>
          </a:custGeom>
          <a:solidFill>
            <a:srgbClr val="000080"/>
          </a:solidFill>
        </p:spPr>
        <p:txBody>
          <a:bodyPr wrap="square" lIns="0" tIns="0" rIns="0" bIns="0" rtlCol="0"/>
          <a:lstStyle/>
          <a:p>
            <a:endParaRPr/>
          </a:p>
        </p:txBody>
      </p:sp>
      <p:sp>
        <p:nvSpPr>
          <p:cNvPr id="50" name="object 50"/>
          <p:cNvSpPr/>
          <p:nvPr/>
        </p:nvSpPr>
        <p:spPr>
          <a:xfrm>
            <a:off x="2036826" y="1568450"/>
            <a:ext cx="255524" cy="111125"/>
          </a:xfrm>
          <a:prstGeom prst="rect">
            <a:avLst/>
          </a:prstGeom>
          <a:blipFill>
            <a:blip r:embed="rId6" cstate="print"/>
            <a:stretch>
              <a:fillRect/>
            </a:stretch>
          </a:blipFill>
        </p:spPr>
        <p:txBody>
          <a:bodyPr wrap="square" lIns="0" tIns="0" rIns="0" bIns="0" rtlCol="0"/>
          <a:lstStyle/>
          <a:p>
            <a:endParaRPr/>
          </a:p>
        </p:txBody>
      </p:sp>
      <p:sp>
        <p:nvSpPr>
          <p:cNvPr id="51" name="object 51"/>
          <p:cNvSpPr/>
          <p:nvPr/>
        </p:nvSpPr>
        <p:spPr>
          <a:xfrm>
            <a:off x="2338451" y="1568450"/>
            <a:ext cx="69850" cy="109600"/>
          </a:xfrm>
          <a:prstGeom prst="rect">
            <a:avLst/>
          </a:prstGeom>
          <a:blipFill>
            <a:blip r:embed="rId7" cstate="print"/>
            <a:stretch>
              <a:fillRect/>
            </a:stretch>
          </a:blipFill>
        </p:spPr>
        <p:txBody>
          <a:bodyPr wrap="square" lIns="0" tIns="0" rIns="0" bIns="0" rtlCol="0"/>
          <a:lstStyle/>
          <a:p>
            <a:endParaRPr/>
          </a:p>
        </p:txBody>
      </p:sp>
      <p:sp>
        <p:nvSpPr>
          <p:cNvPr id="52" name="object 52"/>
          <p:cNvSpPr/>
          <p:nvPr/>
        </p:nvSpPr>
        <p:spPr>
          <a:xfrm>
            <a:off x="2428875" y="1662176"/>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80"/>
          </a:solidFill>
        </p:spPr>
        <p:txBody>
          <a:bodyPr wrap="square" lIns="0" tIns="0" rIns="0" bIns="0" rtlCol="0"/>
          <a:lstStyle/>
          <a:p>
            <a:endParaRPr/>
          </a:p>
        </p:txBody>
      </p:sp>
      <p:sp>
        <p:nvSpPr>
          <p:cNvPr id="53" name="object 53"/>
          <p:cNvSpPr/>
          <p:nvPr/>
        </p:nvSpPr>
        <p:spPr>
          <a:xfrm>
            <a:off x="1349375" y="1766951"/>
            <a:ext cx="60325" cy="104775"/>
          </a:xfrm>
          <a:custGeom>
            <a:avLst/>
            <a:gdLst/>
            <a:ahLst/>
            <a:cxnLst/>
            <a:rect l="l" t="t" r="r" b="b"/>
            <a:pathLst>
              <a:path w="60325" h="104775">
                <a:moveTo>
                  <a:pt x="48640" y="78486"/>
                </a:moveTo>
                <a:lnTo>
                  <a:pt x="36956" y="78486"/>
                </a:lnTo>
                <a:lnTo>
                  <a:pt x="36956" y="104775"/>
                </a:lnTo>
                <a:lnTo>
                  <a:pt x="48640" y="104775"/>
                </a:lnTo>
                <a:lnTo>
                  <a:pt x="48640" y="78486"/>
                </a:lnTo>
                <a:close/>
              </a:path>
              <a:path w="60325" h="104775">
                <a:moveTo>
                  <a:pt x="48640" y="0"/>
                </a:moveTo>
                <a:lnTo>
                  <a:pt x="36956" y="0"/>
                </a:lnTo>
                <a:lnTo>
                  <a:pt x="0" y="64643"/>
                </a:lnTo>
                <a:lnTo>
                  <a:pt x="0" y="78486"/>
                </a:lnTo>
                <a:lnTo>
                  <a:pt x="60325" y="78486"/>
                </a:lnTo>
                <a:lnTo>
                  <a:pt x="60325" y="66166"/>
                </a:lnTo>
                <a:lnTo>
                  <a:pt x="10287" y="66166"/>
                </a:lnTo>
                <a:lnTo>
                  <a:pt x="36956" y="18161"/>
                </a:lnTo>
                <a:lnTo>
                  <a:pt x="48640" y="18161"/>
                </a:lnTo>
                <a:lnTo>
                  <a:pt x="48640" y="0"/>
                </a:lnTo>
                <a:close/>
              </a:path>
              <a:path w="60325" h="104775">
                <a:moveTo>
                  <a:pt x="48640" y="18161"/>
                </a:moveTo>
                <a:lnTo>
                  <a:pt x="36956" y="18161"/>
                </a:lnTo>
                <a:lnTo>
                  <a:pt x="36956" y="66166"/>
                </a:lnTo>
                <a:lnTo>
                  <a:pt x="48640" y="66166"/>
                </a:lnTo>
                <a:lnTo>
                  <a:pt x="48640" y="18161"/>
                </a:lnTo>
                <a:close/>
              </a:path>
            </a:pathLst>
          </a:custGeom>
          <a:solidFill>
            <a:srgbClr val="000080"/>
          </a:solidFill>
        </p:spPr>
        <p:txBody>
          <a:bodyPr wrap="square" lIns="0" tIns="0" rIns="0" bIns="0" rtlCol="0"/>
          <a:lstStyle/>
          <a:p>
            <a:endParaRPr/>
          </a:p>
        </p:txBody>
      </p:sp>
      <p:sp>
        <p:nvSpPr>
          <p:cNvPr id="54" name="object 54"/>
          <p:cNvSpPr/>
          <p:nvPr/>
        </p:nvSpPr>
        <p:spPr>
          <a:xfrm>
            <a:off x="2025650" y="1760601"/>
            <a:ext cx="636651" cy="498475"/>
          </a:xfrm>
          <a:prstGeom prst="rect">
            <a:avLst/>
          </a:prstGeom>
          <a:blipFill>
            <a:blip r:embed="rId8" cstate="print"/>
            <a:stretch>
              <a:fillRect/>
            </a:stretch>
          </a:blipFill>
        </p:spPr>
        <p:txBody>
          <a:bodyPr wrap="square" lIns="0" tIns="0" rIns="0" bIns="0" rtlCol="0"/>
          <a:lstStyle/>
          <a:p>
            <a:endParaRPr/>
          </a:p>
        </p:txBody>
      </p:sp>
      <p:sp>
        <p:nvSpPr>
          <p:cNvPr id="55" name="object 55"/>
          <p:cNvSpPr/>
          <p:nvPr/>
        </p:nvSpPr>
        <p:spPr>
          <a:xfrm>
            <a:off x="2597150" y="1856739"/>
            <a:ext cx="57150" cy="15240"/>
          </a:xfrm>
          <a:custGeom>
            <a:avLst/>
            <a:gdLst/>
            <a:ahLst/>
            <a:cxnLst/>
            <a:rect l="l" t="t" r="r" b="b"/>
            <a:pathLst>
              <a:path w="57150" h="15239">
                <a:moveTo>
                  <a:pt x="0" y="15239"/>
                </a:moveTo>
                <a:lnTo>
                  <a:pt x="57150" y="15239"/>
                </a:lnTo>
                <a:lnTo>
                  <a:pt x="57150" y="0"/>
                </a:lnTo>
                <a:lnTo>
                  <a:pt x="0" y="0"/>
                </a:lnTo>
                <a:lnTo>
                  <a:pt x="0" y="15239"/>
                </a:lnTo>
                <a:close/>
              </a:path>
            </a:pathLst>
          </a:custGeom>
          <a:solidFill>
            <a:srgbClr val="000080"/>
          </a:solidFill>
        </p:spPr>
        <p:txBody>
          <a:bodyPr wrap="square" lIns="0" tIns="0" rIns="0" bIns="0" rtlCol="0"/>
          <a:lstStyle/>
          <a:p>
            <a:endParaRPr/>
          </a:p>
        </p:txBody>
      </p:sp>
      <p:sp>
        <p:nvSpPr>
          <p:cNvPr id="56" name="object 56"/>
          <p:cNvSpPr/>
          <p:nvPr/>
        </p:nvSpPr>
        <p:spPr>
          <a:xfrm>
            <a:off x="2603563" y="1760220"/>
            <a:ext cx="0" cy="96520"/>
          </a:xfrm>
          <a:custGeom>
            <a:avLst/>
            <a:gdLst/>
            <a:ahLst/>
            <a:cxnLst/>
            <a:rect l="l" t="t" r="r" b="b"/>
            <a:pathLst>
              <a:path h="96519">
                <a:moveTo>
                  <a:pt x="0" y="0"/>
                </a:moveTo>
                <a:lnTo>
                  <a:pt x="0" y="96520"/>
                </a:lnTo>
              </a:path>
            </a:pathLst>
          </a:custGeom>
          <a:ln w="12826">
            <a:solidFill>
              <a:srgbClr val="000080"/>
            </a:solidFill>
          </a:ln>
        </p:spPr>
        <p:txBody>
          <a:bodyPr wrap="square" lIns="0" tIns="0" rIns="0" bIns="0" rtlCol="0"/>
          <a:lstStyle/>
          <a:p>
            <a:endParaRPr/>
          </a:p>
        </p:txBody>
      </p:sp>
      <p:sp>
        <p:nvSpPr>
          <p:cNvPr id="57" name="object 57"/>
          <p:cNvSpPr/>
          <p:nvPr/>
        </p:nvSpPr>
        <p:spPr>
          <a:xfrm>
            <a:off x="2668651" y="1854263"/>
            <a:ext cx="12700" cy="17780"/>
          </a:xfrm>
          <a:custGeom>
            <a:avLst/>
            <a:gdLst/>
            <a:ahLst/>
            <a:cxnLst/>
            <a:rect l="l" t="t" r="r" b="b"/>
            <a:pathLst>
              <a:path w="12700" h="17780">
                <a:moveTo>
                  <a:pt x="0" y="17462"/>
                </a:moveTo>
                <a:lnTo>
                  <a:pt x="12700" y="17462"/>
                </a:lnTo>
                <a:lnTo>
                  <a:pt x="12700" y="0"/>
                </a:lnTo>
                <a:lnTo>
                  <a:pt x="0" y="0"/>
                </a:lnTo>
                <a:lnTo>
                  <a:pt x="0" y="17462"/>
                </a:lnTo>
                <a:close/>
              </a:path>
            </a:pathLst>
          </a:custGeom>
          <a:solidFill>
            <a:srgbClr val="000080"/>
          </a:solidFill>
        </p:spPr>
        <p:txBody>
          <a:bodyPr wrap="square" lIns="0" tIns="0" rIns="0" bIns="0" rtlCol="0"/>
          <a:lstStyle/>
          <a:p>
            <a:endParaRPr/>
          </a:p>
        </p:txBody>
      </p:sp>
      <p:sp>
        <p:nvSpPr>
          <p:cNvPr id="58" name="object 58"/>
          <p:cNvSpPr/>
          <p:nvPr/>
        </p:nvSpPr>
        <p:spPr>
          <a:xfrm>
            <a:off x="1351025" y="1960626"/>
            <a:ext cx="59055" cy="106680"/>
          </a:xfrm>
          <a:custGeom>
            <a:avLst/>
            <a:gdLst/>
            <a:ahLst/>
            <a:cxnLst/>
            <a:rect l="l" t="t" r="r" b="b"/>
            <a:pathLst>
              <a:path w="59055" h="106680">
                <a:moveTo>
                  <a:pt x="11049" y="75946"/>
                </a:moveTo>
                <a:lnTo>
                  <a:pt x="0" y="75946"/>
                </a:lnTo>
                <a:lnTo>
                  <a:pt x="889" y="82423"/>
                </a:lnTo>
                <a:lnTo>
                  <a:pt x="28193" y="106299"/>
                </a:lnTo>
                <a:lnTo>
                  <a:pt x="35052" y="105790"/>
                </a:lnTo>
                <a:lnTo>
                  <a:pt x="41148" y="103632"/>
                </a:lnTo>
                <a:lnTo>
                  <a:pt x="45720" y="99949"/>
                </a:lnTo>
                <a:lnTo>
                  <a:pt x="50292" y="95631"/>
                </a:lnTo>
                <a:lnTo>
                  <a:pt x="52166" y="92963"/>
                </a:lnTo>
                <a:lnTo>
                  <a:pt x="24892" y="92963"/>
                </a:lnTo>
                <a:lnTo>
                  <a:pt x="22098" y="91948"/>
                </a:lnTo>
                <a:lnTo>
                  <a:pt x="18923" y="90932"/>
                </a:lnTo>
                <a:lnTo>
                  <a:pt x="16637" y="88773"/>
                </a:lnTo>
                <a:lnTo>
                  <a:pt x="14732" y="85598"/>
                </a:lnTo>
                <a:lnTo>
                  <a:pt x="13335" y="83438"/>
                </a:lnTo>
                <a:lnTo>
                  <a:pt x="11937" y="79756"/>
                </a:lnTo>
                <a:lnTo>
                  <a:pt x="11049" y="75946"/>
                </a:lnTo>
                <a:close/>
              </a:path>
              <a:path w="59055" h="106680">
                <a:moveTo>
                  <a:pt x="52450" y="46227"/>
                </a:moveTo>
                <a:lnTo>
                  <a:pt x="28193" y="46227"/>
                </a:lnTo>
                <a:lnTo>
                  <a:pt x="32258" y="46736"/>
                </a:lnTo>
                <a:lnTo>
                  <a:pt x="36068" y="47751"/>
                </a:lnTo>
                <a:lnTo>
                  <a:pt x="46609" y="69596"/>
                </a:lnTo>
                <a:lnTo>
                  <a:pt x="46228" y="74929"/>
                </a:lnTo>
                <a:lnTo>
                  <a:pt x="28193" y="92963"/>
                </a:lnTo>
                <a:lnTo>
                  <a:pt x="52166" y="92963"/>
                </a:lnTo>
                <a:lnTo>
                  <a:pt x="53593" y="90932"/>
                </a:lnTo>
                <a:lnTo>
                  <a:pt x="56768" y="83947"/>
                </a:lnTo>
                <a:lnTo>
                  <a:pt x="58165" y="77088"/>
                </a:lnTo>
                <a:lnTo>
                  <a:pt x="58674" y="69087"/>
                </a:lnTo>
                <a:lnTo>
                  <a:pt x="58165" y="61087"/>
                </a:lnTo>
                <a:lnTo>
                  <a:pt x="56768" y="54228"/>
                </a:lnTo>
                <a:lnTo>
                  <a:pt x="54102" y="48895"/>
                </a:lnTo>
                <a:lnTo>
                  <a:pt x="52450" y="46227"/>
                </a:lnTo>
                <a:close/>
              </a:path>
              <a:path w="59055" h="106680">
                <a:moveTo>
                  <a:pt x="54102" y="0"/>
                </a:moveTo>
                <a:lnTo>
                  <a:pt x="9143" y="0"/>
                </a:lnTo>
                <a:lnTo>
                  <a:pt x="2667" y="56261"/>
                </a:lnTo>
                <a:lnTo>
                  <a:pt x="12446" y="56261"/>
                </a:lnTo>
                <a:lnTo>
                  <a:pt x="15621" y="51562"/>
                </a:lnTo>
                <a:lnTo>
                  <a:pt x="18923" y="48895"/>
                </a:lnTo>
                <a:lnTo>
                  <a:pt x="23495" y="46736"/>
                </a:lnTo>
                <a:lnTo>
                  <a:pt x="28193" y="46227"/>
                </a:lnTo>
                <a:lnTo>
                  <a:pt x="52450" y="46227"/>
                </a:lnTo>
                <a:lnTo>
                  <a:pt x="50800" y="43561"/>
                </a:lnTo>
                <a:lnTo>
                  <a:pt x="47718" y="40386"/>
                </a:lnTo>
                <a:lnTo>
                  <a:pt x="13843" y="40386"/>
                </a:lnTo>
                <a:lnTo>
                  <a:pt x="17018" y="12191"/>
                </a:lnTo>
                <a:lnTo>
                  <a:pt x="54102" y="12191"/>
                </a:lnTo>
                <a:lnTo>
                  <a:pt x="54102" y="0"/>
                </a:lnTo>
                <a:close/>
              </a:path>
              <a:path w="59055" h="106680">
                <a:moveTo>
                  <a:pt x="30480" y="34036"/>
                </a:moveTo>
                <a:lnTo>
                  <a:pt x="25400" y="34544"/>
                </a:lnTo>
                <a:lnTo>
                  <a:pt x="21209" y="35560"/>
                </a:lnTo>
                <a:lnTo>
                  <a:pt x="17018" y="37719"/>
                </a:lnTo>
                <a:lnTo>
                  <a:pt x="13843" y="40386"/>
                </a:lnTo>
                <a:lnTo>
                  <a:pt x="47718" y="40386"/>
                </a:lnTo>
                <a:lnTo>
                  <a:pt x="46609" y="39243"/>
                </a:lnTo>
                <a:lnTo>
                  <a:pt x="42037" y="36068"/>
                </a:lnTo>
                <a:lnTo>
                  <a:pt x="36068" y="34544"/>
                </a:lnTo>
                <a:lnTo>
                  <a:pt x="30480" y="34036"/>
                </a:lnTo>
                <a:close/>
              </a:path>
            </a:pathLst>
          </a:custGeom>
          <a:solidFill>
            <a:srgbClr val="000080"/>
          </a:solidFill>
        </p:spPr>
        <p:txBody>
          <a:bodyPr wrap="square" lIns="0" tIns="0" rIns="0" bIns="0" rtlCol="0"/>
          <a:lstStyle/>
          <a:p>
            <a:endParaRPr/>
          </a:p>
        </p:txBody>
      </p:sp>
      <p:sp>
        <p:nvSpPr>
          <p:cNvPr id="59" name="object 59"/>
          <p:cNvSpPr/>
          <p:nvPr/>
        </p:nvSpPr>
        <p:spPr>
          <a:xfrm>
            <a:off x="2678176" y="2047875"/>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80"/>
          </a:solidFill>
        </p:spPr>
        <p:txBody>
          <a:bodyPr wrap="square" lIns="0" tIns="0" rIns="0" bIns="0" rtlCol="0"/>
          <a:lstStyle/>
          <a:p>
            <a:endParaRPr/>
          </a:p>
        </p:txBody>
      </p:sp>
      <p:sp>
        <p:nvSpPr>
          <p:cNvPr id="60" name="object 60"/>
          <p:cNvSpPr/>
          <p:nvPr/>
        </p:nvSpPr>
        <p:spPr>
          <a:xfrm>
            <a:off x="1351025" y="2151126"/>
            <a:ext cx="60325" cy="107950"/>
          </a:xfrm>
          <a:custGeom>
            <a:avLst/>
            <a:gdLst/>
            <a:ahLst/>
            <a:cxnLst/>
            <a:rect l="l" t="t" r="r" b="b"/>
            <a:pathLst>
              <a:path w="60325" h="107950">
                <a:moveTo>
                  <a:pt x="32512" y="0"/>
                </a:moveTo>
                <a:lnTo>
                  <a:pt x="28702" y="0"/>
                </a:lnTo>
                <a:lnTo>
                  <a:pt x="22098" y="2032"/>
                </a:lnTo>
                <a:lnTo>
                  <a:pt x="1214" y="39877"/>
                </a:lnTo>
                <a:lnTo>
                  <a:pt x="0" y="64770"/>
                </a:lnTo>
                <a:lnTo>
                  <a:pt x="381" y="70103"/>
                </a:lnTo>
                <a:lnTo>
                  <a:pt x="889" y="75437"/>
                </a:lnTo>
                <a:lnTo>
                  <a:pt x="2286" y="80263"/>
                </a:lnTo>
                <a:lnTo>
                  <a:pt x="3175" y="84454"/>
                </a:lnTo>
                <a:lnTo>
                  <a:pt x="4699" y="88264"/>
                </a:lnTo>
                <a:lnTo>
                  <a:pt x="6096" y="91948"/>
                </a:lnTo>
                <a:lnTo>
                  <a:pt x="8001" y="95631"/>
                </a:lnTo>
                <a:lnTo>
                  <a:pt x="9779" y="98298"/>
                </a:lnTo>
                <a:lnTo>
                  <a:pt x="12700" y="100457"/>
                </a:lnTo>
                <a:lnTo>
                  <a:pt x="14986" y="103124"/>
                </a:lnTo>
                <a:lnTo>
                  <a:pt x="17907" y="105283"/>
                </a:lnTo>
                <a:lnTo>
                  <a:pt x="21082" y="106299"/>
                </a:lnTo>
                <a:lnTo>
                  <a:pt x="24003" y="107314"/>
                </a:lnTo>
                <a:lnTo>
                  <a:pt x="27305" y="107950"/>
                </a:lnTo>
                <a:lnTo>
                  <a:pt x="30987" y="107950"/>
                </a:lnTo>
                <a:lnTo>
                  <a:pt x="53847" y="95631"/>
                </a:lnTo>
                <a:lnTo>
                  <a:pt x="30987" y="95631"/>
                </a:lnTo>
                <a:lnTo>
                  <a:pt x="27305" y="95123"/>
                </a:lnTo>
                <a:lnTo>
                  <a:pt x="13589" y="72262"/>
                </a:lnTo>
                <a:lnTo>
                  <a:pt x="14605" y="62737"/>
                </a:lnTo>
                <a:lnTo>
                  <a:pt x="31496" y="49402"/>
                </a:lnTo>
                <a:lnTo>
                  <a:pt x="54249" y="49402"/>
                </a:lnTo>
                <a:lnTo>
                  <a:pt x="53954" y="48895"/>
                </a:lnTo>
                <a:lnTo>
                  <a:pt x="12700" y="48895"/>
                </a:lnTo>
                <a:lnTo>
                  <a:pt x="13081" y="39877"/>
                </a:lnTo>
                <a:lnTo>
                  <a:pt x="32893" y="12191"/>
                </a:lnTo>
                <a:lnTo>
                  <a:pt x="55271" y="12191"/>
                </a:lnTo>
                <a:lnTo>
                  <a:pt x="54610" y="11049"/>
                </a:lnTo>
                <a:lnTo>
                  <a:pt x="51815" y="7365"/>
                </a:lnTo>
                <a:lnTo>
                  <a:pt x="48006" y="4190"/>
                </a:lnTo>
                <a:lnTo>
                  <a:pt x="43307" y="1524"/>
                </a:lnTo>
                <a:lnTo>
                  <a:pt x="38100" y="508"/>
                </a:lnTo>
                <a:lnTo>
                  <a:pt x="32512" y="0"/>
                </a:lnTo>
                <a:close/>
              </a:path>
              <a:path w="60325" h="107950">
                <a:moveTo>
                  <a:pt x="54249" y="49402"/>
                </a:moveTo>
                <a:lnTo>
                  <a:pt x="31496" y="49402"/>
                </a:lnTo>
                <a:lnTo>
                  <a:pt x="34798" y="49911"/>
                </a:lnTo>
                <a:lnTo>
                  <a:pt x="38100" y="50926"/>
                </a:lnTo>
                <a:lnTo>
                  <a:pt x="48514" y="72262"/>
                </a:lnTo>
                <a:lnTo>
                  <a:pt x="48006" y="77088"/>
                </a:lnTo>
                <a:lnTo>
                  <a:pt x="30987" y="95631"/>
                </a:lnTo>
                <a:lnTo>
                  <a:pt x="53847" y="95631"/>
                </a:lnTo>
                <a:lnTo>
                  <a:pt x="55499" y="92963"/>
                </a:lnTo>
                <a:lnTo>
                  <a:pt x="58420" y="87122"/>
                </a:lnTo>
                <a:lnTo>
                  <a:pt x="59817" y="79756"/>
                </a:lnTo>
                <a:lnTo>
                  <a:pt x="60325" y="72262"/>
                </a:lnTo>
                <a:lnTo>
                  <a:pt x="59817" y="64770"/>
                </a:lnTo>
                <a:lnTo>
                  <a:pt x="58420" y="57912"/>
                </a:lnTo>
                <a:lnTo>
                  <a:pt x="55499" y="51562"/>
                </a:lnTo>
                <a:lnTo>
                  <a:pt x="54249" y="49402"/>
                </a:lnTo>
                <a:close/>
              </a:path>
              <a:path w="60325" h="107950">
                <a:moveTo>
                  <a:pt x="32893" y="37211"/>
                </a:moveTo>
                <a:lnTo>
                  <a:pt x="26796" y="37719"/>
                </a:lnTo>
                <a:lnTo>
                  <a:pt x="21590" y="39877"/>
                </a:lnTo>
                <a:lnTo>
                  <a:pt x="16383" y="43561"/>
                </a:lnTo>
                <a:lnTo>
                  <a:pt x="12700" y="48895"/>
                </a:lnTo>
                <a:lnTo>
                  <a:pt x="53954" y="48895"/>
                </a:lnTo>
                <a:lnTo>
                  <a:pt x="32893" y="37211"/>
                </a:lnTo>
                <a:close/>
              </a:path>
              <a:path w="60325" h="107950">
                <a:moveTo>
                  <a:pt x="55271" y="12191"/>
                </a:moveTo>
                <a:lnTo>
                  <a:pt x="35814" y="12191"/>
                </a:lnTo>
                <a:lnTo>
                  <a:pt x="39115" y="13208"/>
                </a:lnTo>
                <a:lnTo>
                  <a:pt x="41402" y="14859"/>
                </a:lnTo>
                <a:lnTo>
                  <a:pt x="43815" y="15875"/>
                </a:lnTo>
                <a:lnTo>
                  <a:pt x="45212" y="18541"/>
                </a:lnTo>
                <a:lnTo>
                  <a:pt x="46609" y="20700"/>
                </a:lnTo>
                <a:lnTo>
                  <a:pt x="48006" y="24384"/>
                </a:lnTo>
                <a:lnTo>
                  <a:pt x="48514" y="27559"/>
                </a:lnTo>
                <a:lnTo>
                  <a:pt x="59817" y="27559"/>
                </a:lnTo>
                <a:lnTo>
                  <a:pt x="58801" y="21209"/>
                </a:lnTo>
                <a:lnTo>
                  <a:pt x="57404" y="15875"/>
                </a:lnTo>
                <a:lnTo>
                  <a:pt x="55271" y="12191"/>
                </a:lnTo>
                <a:close/>
              </a:path>
            </a:pathLst>
          </a:custGeom>
          <a:solidFill>
            <a:srgbClr val="000080"/>
          </a:solidFill>
        </p:spPr>
        <p:txBody>
          <a:bodyPr wrap="square" lIns="0" tIns="0" rIns="0" bIns="0" rtlCol="0"/>
          <a:lstStyle/>
          <a:p>
            <a:endParaRPr/>
          </a:p>
        </p:txBody>
      </p:sp>
      <p:sp>
        <p:nvSpPr>
          <p:cNvPr id="61" name="object 61"/>
          <p:cNvSpPr/>
          <p:nvPr/>
        </p:nvSpPr>
        <p:spPr>
          <a:xfrm>
            <a:off x="1352550" y="2346325"/>
            <a:ext cx="57150" cy="103505"/>
          </a:xfrm>
          <a:custGeom>
            <a:avLst/>
            <a:gdLst/>
            <a:ahLst/>
            <a:cxnLst/>
            <a:rect l="l" t="t" r="r" b="b"/>
            <a:pathLst>
              <a:path w="57150" h="103505">
                <a:moveTo>
                  <a:pt x="57150" y="0"/>
                </a:moveTo>
                <a:lnTo>
                  <a:pt x="0" y="0"/>
                </a:lnTo>
                <a:lnTo>
                  <a:pt x="0" y="13715"/>
                </a:lnTo>
                <a:lnTo>
                  <a:pt x="45719" y="13715"/>
                </a:lnTo>
                <a:lnTo>
                  <a:pt x="38862" y="23749"/>
                </a:lnTo>
                <a:lnTo>
                  <a:pt x="18287" y="67183"/>
                </a:lnTo>
                <a:lnTo>
                  <a:pt x="11937" y="103250"/>
                </a:lnTo>
                <a:lnTo>
                  <a:pt x="23749" y="103250"/>
                </a:lnTo>
                <a:lnTo>
                  <a:pt x="25146" y="90550"/>
                </a:lnTo>
                <a:lnTo>
                  <a:pt x="27940" y="78359"/>
                </a:lnTo>
                <a:lnTo>
                  <a:pt x="44322" y="33274"/>
                </a:lnTo>
                <a:lnTo>
                  <a:pt x="57150" y="12700"/>
                </a:lnTo>
                <a:lnTo>
                  <a:pt x="57150" y="0"/>
                </a:lnTo>
                <a:close/>
              </a:path>
            </a:pathLst>
          </a:custGeom>
          <a:solidFill>
            <a:srgbClr val="000080"/>
          </a:solidFill>
        </p:spPr>
        <p:txBody>
          <a:bodyPr wrap="square" lIns="0" tIns="0" rIns="0" bIns="0" rtlCol="0"/>
          <a:lstStyle/>
          <a:p>
            <a:endParaRPr/>
          </a:p>
        </p:txBody>
      </p:sp>
      <p:sp>
        <p:nvSpPr>
          <p:cNvPr id="62" name="object 62"/>
          <p:cNvSpPr/>
          <p:nvPr/>
        </p:nvSpPr>
        <p:spPr>
          <a:xfrm>
            <a:off x="2028825" y="2339975"/>
            <a:ext cx="255650" cy="112775"/>
          </a:xfrm>
          <a:prstGeom prst="rect">
            <a:avLst/>
          </a:prstGeom>
          <a:blipFill>
            <a:blip r:embed="rId9" cstate="print"/>
            <a:stretch>
              <a:fillRect/>
            </a:stretch>
          </a:blipFill>
        </p:spPr>
        <p:txBody>
          <a:bodyPr wrap="square" lIns="0" tIns="0" rIns="0" bIns="0" rtlCol="0"/>
          <a:lstStyle/>
          <a:p>
            <a:endParaRPr/>
          </a:p>
        </p:txBody>
      </p:sp>
      <p:sp>
        <p:nvSpPr>
          <p:cNvPr id="63" name="object 63"/>
          <p:cNvSpPr/>
          <p:nvPr/>
        </p:nvSpPr>
        <p:spPr>
          <a:xfrm>
            <a:off x="2327275" y="2339975"/>
            <a:ext cx="384175" cy="111125"/>
          </a:xfrm>
          <a:prstGeom prst="rect">
            <a:avLst/>
          </a:prstGeom>
          <a:blipFill>
            <a:blip r:embed="rId10" cstate="print"/>
            <a:stretch>
              <a:fillRect/>
            </a:stretch>
          </a:blipFill>
        </p:spPr>
        <p:txBody>
          <a:bodyPr wrap="square" lIns="0" tIns="0" rIns="0" bIns="0" rtlCol="0"/>
          <a:lstStyle/>
          <a:p>
            <a:endParaRPr/>
          </a:p>
        </p:txBody>
      </p:sp>
      <p:sp>
        <p:nvSpPr>
          <p:cNvPr id="64" name="object 64"/>
          <p:cNvSpPr/>
          <p:nvPr/>
        </p:nvSpPr>
        <p:spPr>
          <a:xfrm>
            <a:off x="2751201" y="2339975"/>
            <a:ext cx="82486" cy="109600"/>
          </a:xfrm>
          <a:prstGeom prst="rect">
            <a:avLst/>
          </a:prstGeom>
          <a:blipFill>
            <a:blip r:embed="rId11" cstate="print"/>
            <a:stretch>
              <a:fillRect/>
            </a:stretch>
          </a:blipFill>
        </p:spPr>
        <p:txBody>
          <a:bodyPr wrap="square" lIns="0" tIns="0" rIns="0" bIns="0" rtlCol="0"/>
          <a:lstStyle/>
          <a:p>
            <a:endParaRPr/>
          </a:p>
        </p:txBody>
      </p:sp>
      <p:sp>
        <p:nvSpPr>
          <p:cNvPr id="65" name="object 65"/>
          <p:cNvSpPr/>
          <p:nvPr/>
        </p:nvSpPr>
        <p:spPr>
          <a:xfrm>
            <a:off x="1351025" y="2536825"/>
            <a:ext cx="59055" cy="107950"/>
          </a:xfrm>
          <a:custGeom>
            <a:avLst/>
            <a:gdLst/>
            <a:ahLst/>
            <a:cxnLst/>
            <a:rect l="l" t="t" r="r" b="b"/>
            <a:pathLst>
              <a:path w="59055" h="107950">
                <a:moveTo>
                  <a:pt x="29337" y="0"/>
                </a:moveTo>
                <a:lnTo>
                  <a:pt x="3175" y="26035"/>
                </a:lnTo>
                <a:lnTo>
                  <a:pt x="3175" y="29717"/>
                </a:lnTo>
                <a:lnTo>
                  <a:pt x="14351" y="47371"/>
                </a:lnTo>
                <a:lnTo>
                  <a:pt x="11176" y="49402"/>
                </a:lnTo>
                <a:lnTo>
                  <a:pt x="0" y="69723"/>
                </a:lnTo>
                <a:lnTo>
                  <a:pt x="0" y="73913"/>
                </a:lnTo>
                <a:lnTo>
                  <a:pt x="22733" y="107441"/>
                </a:lnTo>
                <a:lnTo>
                  <a:pt x="29337" y="107950"/>
                </a:lnTo>
                <a:lnTo>
                  <a:pt x="35814" y="107441"/>
                </a:lnTo>
                <a:lnTo>
                  <a:pt x="41402" y="105790"/>
                </a:lnTo>
                <a:lnTo>
                  <a:pt x="46990" y="102615"/>
                </a:lnTo>
                <a:lnTo>
                  <a:pt x="50800" y="98933"/>
                </a:lnTo>
                <a:lnTo>
                  <a:pt x="53223" y="95250"/>
                </a:lnTo>
                <a:lnTo>
                  <a:pt x="29337" y="95250"/>
                </a:lnTo>
                <a:lnTo>
                  <a:pt x="22352" y="94107"/>
                </a:lnTo>
                <a:lnTo>
                  <a:pt x="12573" y="78739"/>
                </a:lnTo>
                <a:lnTo>
                  <a:pt x="12065" y="73913"/>
                </a:lnTo>
                <a:lnTo>
                  <a:pt x="12573" y="69723"/>
                </a:lnTo>
                <a:lnTo>
                  <a:pt x="12954" y="65912"/>
                </a:lnTo>
                <a:lnTo>
                  <a:pt x="14351" y="62229"/>
                </a:lnTo>
                <a:lnTo>
                  <a:pt x="16256" y="60071"/>
                </a:lnTo>
                <a:lnTo>
                  <a:pt x="18542" y="57403"/>
                </a:lnTo>
                <a:lnTo>
                  <a:pt x="22352" y="55245"/>
                </a:lnTo>
                <a:lnTo>
                  <a:pt x="25527" y="54737"/>
                </a:lnTo>
                <a:lnTo>
                  <a:pt x="29337" y="54228"/>
                </a:lnTo>
                <a:lnTo>
                  <a:pt x="52578" y="54228"/>
                </a:lnTo>
                <a:lnTo>
                  <a:pt x="50292" y="51562"/>
                </a:lnTo>
                <a:lnTo>
                  <a:pt x="48006" y="49402"/>
                </a:lnTo>
                <a:lnTo>
                  <a:pt x="44196" y="47371"/>
                </a:lnTo>
                <a:lnTo>
                  <a:pt x="46990" y="45720"/>
                </a:lnTo>
                <a:lnTo>
                  <a:pt x="49403" y="43561"/>
                </a:lnTo>
                <a:lnTo>
                  <a:pt x="49847" y="43052"/>
                </a:lnTo>
                <a:lnTo>
                  <a:pt x="25527" y="43052"/>
                </a:lnTo>
                <a:lnTo>
                  <a:pt x="23240" y="42037"/>
                </a:lnTo>
                <a:lnTo>
                  <a:pt x="20446" y="40894"/>
                </a:lnTo>
                <a:lnTo>
                  <a:pt x="18161" y="38862"/>
                </a:lnTo>
                <a:lnTo>
                  <a:pt x="16764" y="36195"/>
                </a:lnTo>
                <a:lnTo>
                  <a:pt x="15367" y="34036"/>
                </a:lnTo>
                <a:lnTo>
                  <a:pt x="14351" y="27686"/>
                </a:lnTo>
                <a:lnTo>
                  <a:pt x="14859" y="23875"/>
                </a:lnTo>
                <a:lnTo>
                  <a:pt x="15367" y="20700"/>
                </a:lnTo>
                <a:lnTo>
                  <a:pt x="16764" y="18669"/>
                </a:lnTo>
                <a:lnTo>
                  <a:pt x="18161" y="16510"/>
                </a:lnTo>
                <a:lnTo>
                  <a:pt x="20446" y="14859"/>
                </a:lnTo>
                <a:lnTo>
                  <a:pt x="22733" y="13335"/>
                </a:lnTo>
                <a:lnTo>
                  <a:pt x="25527" y="12191"/>
                </a:lnTo>
                <a:lnTo>
                  <a:pt x="52150" y="12191"/>
                </a:lnTo>
                <a:lnTo>
                  <a:pt x="51689" y="11175"/>
                </a:lnTo>
                <a:lnTo>
                  <a:pt x="48387" y="7492"/>
                </a:lnTo>
                <a:lnTo>
                  <a:pt x="44704" y="4190"/>
                </a:lnTo>
                <a:lnTo>
                  <a:pt x="40512" y="1650"/>
                </a:lnTo>
                <a:lnTo>
                  <a:pt x="34925" y="508"/>
                </a:lnTo>
                <a:lnTo>
                  <a:pt x="29337" y="0"/>
                </a:lnTo>
                <a:close/>
              </a:path>
              <a:path w="59055" h="107950">
                <a:moveTo>
                  <a:pt x="52578" y="54228"/>
                </a:moveTo>
                <a:lnTo>
                  <a:pt x="29337" y="54228"/>
                </a:lnTo>
                <a:lnTo>
                  <a:pt x="33020" y="54737"/>
                </a:lnTo>
                <a:lnTo>
                  <a:pt x="36321" y="55245"/>
                </a:lnTo>
                <a:lnTo>
                  <a:pt x="46101" y="69723"/>
                </a:lnTo>
                <a:lnTo>
                  <a:pt x="46990" y="73913"/>
                </a:lnTo>
                <a:lnTo>
                  <a:pt x="46101" y="78739"/>
                </a:lnTo>
                <a:lnTo>
                  <a:pt x="45593" y="82930"/>
                </a:lnTo>
                <a:lnTo>
                  <a:pt x="44196" y="86740"/>
                </a:lnTo>
                <a:lnTo>
                  <a:pt x="42418" y="89915"/>
                </a:lnTo>
                <a:lnTo>
                  <a:pt x="39624" y="91948"/>
                </a:lnTo>
                <a:lnTo>
                  <a:pt x="36321" y="94107"/>
                </a:lnTo>
                <a:lnTo>
                  <a:pt x="33020" y="94614"/>
                </a:lnTo>
                <a:lnTo>
                  <a:pt x="29337" y="95250"/>
                </a:lnTo>
                <a:lnTo>
                  <a:pt x="53223" y="95250"/>
                </a:lnTo>
                <a:lnTo>
                  <a:pt x="53975" y="94107"/>
                </a:lnTo>
                <a:lnTo>
                  <a:pt x="56768" y="88264"/>
                </a:lnTo>
                <a:lnTo>
                  <a:pt x="58165" y="81407"/>
                </a:lnTo>
                <a:lnTo>
                  <a:pt x="58674" y="73913"/>
                </a:lnTo>
                <a:lnTo>
                  <a:pt x="58674" y="69723"/>
                </a:lnTo>
                <a:lnTo>
                  <a:pt x="57785" y="65404"/>
                </a:lnTo>
                <a:lnTo>
                  <a:pt x="56768" y="61213"/>
                </a:lnTo>
                <a:lnTo>
                  <a:pt x="54990" y="57403"/>
                </a:lnTo>
                <a:lnTo>
                  <a:pt x="52578" y="54228"/>
                </a:lnTo>
                <a:close/>
              </a:path>
              <a:path w="59055" h="107950">
                <a:moveTo>
                  <a:pt x="52150" y="12191"/>
                </a:moveTo>
                <a:lnTo>
                  <a:pt x="32512" y="12191"/>
                </a:lnTo>
                <a:lnTo>
                  <a:pt x="35306" y="13335"/>
                </a:lnTo>
                <a:lnTo>
                  <a:pt x="38100" y="14859"/>
                </a:lnTo>
                <a:lnTo>
                  <a:pt x="40005" y="16510"/>
                </a:lnTo>
                <a:lnTo>
                  <a:pt x="41402" y="18669"/>
                </a:lnTo>
                <a:lnTo>
                  <a:pt x="42799" y="20700"/>
                </a:lnTo>
                <a:lnTo>
                  <a:pt x="43307" y="23875"/>
                </a:lnTo>
                <a:lnTo>
                  <a:pt x="43815" y="27686"/>
                </a:lnTo>
                <a:lnTo>
                  <a:pt x="42799" y="34036"/>
                </a:lnTo>
                <a:lnTo>
                  <a:pt x="41402" y="36195"/>
                </a:lnTo>
                <a:lnTo>
                  <a:pt x="40005" y="38862"/>
                </a:lnTo>
                <a:lnTo>
                  <a:pt x="38100" y="40894"/>
                </a:lnTo>
                <a:lnTo>
                  <a:pt x="34925" y="42037"/>
                </a:lnTo>
                <a:lnTo>
                  <a:pt x="32512" y="43052"/>
                </a:lnTo>
                <a:lnTo>
                  <a:pt x="49847" y="43052"/>
                </a:lnTo>
                <a:lnTo>
                  <a:pt x="51181" y="41528"/>
                </a:lnTo>
                <a:lnTo>
                  <a:pt x="53975" y="36195"/>
                </a:lnTo>
                <a:lnTo>
                  <a:pt x="54990" y="33527"/>
                </a:lnTo>
                <a:lnTo>
                  <a:pt x="55880" y="29717"/>
                </a:lnTo>
                <a:lnTo>
                  <a:pt x="55880" y="26035"/>
                </a:lnTo>
                <a:lnTo>
                  <a:pt x="54990" y="20192"/>
                </a:lnTo>
                <a:lnTo>
                  <a:pt x="53593" y="15366"/>
                </a:lnTo>
                <a:lnTo>
                  <a:pt x="52150" y="12191"/>
                </a:lnTo>
                <a:close/>
              </a:path>
            </a:pathLst>
          </a:custGeom>
          <a:solidFill>
            <a:srgbClr val="000080"/>
          </a:solidFill>
        </p:spPr>
        <p:txBody>
          <a:bodyPr wrap="square" lIns="0" tIns="0" rIns="0" bIns="0" rtlCol="0"/>
          <a:lstStyle/>
          <a:p>
            <a:endParaRPr/>
          </a:p>
        </p:txBody>
      </p:sp>
      <p:sp>
        <p:nvSpPr>
          <p:cNvPr id="66" name="object 66"/>
          <p:cNvSpPr/>
          <p:nvPr/>
        </p:nvSpPr>
        <p:spPr>
          <a:xfrm>
            <a:off x="2025650" y="2525776"/>
            <a:ext cx="325500" cy="118999"/>
          </a:xfrm>
          <a:prstGeom prst="rect">
            <a:avLst/>
          </a:prstGeom>
          <a:blipFill>
            <a:blip r:embed="rId12" cstate="print"/>
            <a:stretch>
              <a:fillRect/>
            </a:stretch>
          </a:blipFill>
        </p:spPr>
        <p:txBody>
          <a:bodyPr wrap="square" lIns="0" tIns="0" rIns="0" bIns="0" rtlCol="0"/>
          <a:lstStyle/>
          <a:p>
            <a:endParaRPr/>
          </a:p>
        </p:txBody>
      </p:sp>
      <p:sp>
        <p:nvSpPr>
          <p:cNvPr id="67" name="object 67"/>
          <p:cNvSpPr/>
          <p:nvPr/>
        </p:nvSpPr>
        <p:spPr>
          <a:xfrm>
            <a:off x="2395601" y="2533650"/>
            <a:ext cx="99949" cy="109600"/>
          </a:xfrm>
          <a:prstGeom prst="rect">
            <a:avLst/>
          </a:prstGeom>
          <a:blipFill>
            <a:blip r:embed="rId13" cstate="print"/>
            <a:stretch>
              <a:fillRect/>
            </a:stretch>
          </a:blipFill>
        </p:spPr>
        <p:txBody>
          <a:bodyPr wrap="square" lIns="0" tIns="0" rIns="0" bIns="0" rtlCol="0"/>
          <a:lstStyle/>
          <a:p>
            <a:endParaRPr/>
          </a:p>
        </p:txBody>
      </p:sp>
      <p:sp>
        <p:nvSpPr>
          <p:cNvPr id="68" name="object 68"/>
          <p:cNvSpPr/>
          <p:nvPr/>
        </p:nvSpPr>
        <p:spPr>
          <a:xfrm>
            <a:off x="1351109" y="2730500"/>
            <a:ext cx="59055" cy="107950"/>
          </a:xfrm>
          <a:custGeom>
            <a:avLst/>
            <a:gdLst/>
            <a:ahLst/>
            <a:cxnLst/>
            <a:rect l="l" t="t" r="r" b="b"/>
            <a:pathLst>
              <a:path w="59055" h="107950">
                <a:moveTo>
                  <a:pt x="11727" y="80390"/>
                </a:moveTo>
                <a:lnTo>
                  <a:pt x="805" y="80390"/>
                </a:lnTo>
                <a:lnTo>
                  <a:pt x="1186" y="86233"/>
                </a:lnTo>
                <a:lnTo>
                  <a:pt x="26459" y="107950"/>
                </a:lnTo>
                <a:lnTo>
                  <a:pt x="30650" y="107950"/>
                </a:lnTo>
                <a:lnTo>
                  <a:pt x="48414" y="95758"/>
                </a:lnTo>
                <a:lnTo>
                  <a:pt x="23665" y="95758"/>
                </a:lnTo>
                <a:lnTo>
                  <a:pt x="20998" y="94234"/>
                </a:lnTo>
                <a:lnTo>
                  <a:pt x="12235" y="83058"/>
                </a:lnTo>
                <a:lnTo>
                  <a:pt x="11727" y="80390"/>
                </a:lnTo>
                <a:close/>
              </a:path>
              <a:path w="59055" h="107950">
                <a:moveTo>
                  <a:pt x="58354" y="59309"/>
                </a:moveTo>
                <a:lnTo>
                  <a:pt x="46144" y="59309"/>
                </a:lnTo>
                <a:lnTo>
                  <a:pt x="45763" y="67690"/>
                </a:lnTo>
                <a:lnTo>
                  <a:pt x="44366" y="75184"/>
                </a:lnTo>
                <a:lnTo>
                  <a:pt x="26459" y="95758"/>
                </a:lnTo>
                <a:lnTo>
                  <a:pt x="48414" y="95758"/>
                </a:lnTo>
                <a:lnTo>
                  <a:pt x="50335" y="93090"/>
                </a:lnTo>
                <a:lnTo>
                  <a:pt x="52113" y="88900"/>
                </a:lnTo>
                <a:lnTo>
                  <a:pt x="53510" y="84709"/>
                </a:lnTo>
                <a:lnTo>
                  <a:pt x="54907" y="79375"/>
                </a:lnTo>
                <a:lnTo>
                  <a:pt x="56812" y="74549"/>
                </a:lnTo>
                <a:lnTo>
                  <a:pt x="57701" y="69341"/>
                </a:lnTo>
                <a:lnTo>
                  <a:pt x="58082" y="62991"/>
                </a:lnTo>
                <a:lnTo>
                  <a:pt x="58354" y="59309"/>
                </a:lnTo>
                <a:close/>
              </a:path>
              <a:path w="59055" h="107950">
                <a:moveTo>
                  <a:pt x="31920" y="0"/>
                </a:moveTo>
                <a:lnTo>
                  <a:pt x="27856" y="0"/>
                </a:lnTo>
                <a:lnTo>
                  <a:pt x="22395" y="508"/>
                </a:lnTo>
                <a:lnTo>
                  <a:pt x="80" y="32765"/>
                </a:lnTo>
                <a:lnTo>
                  <a:pt x="0" y="37591"/>
                </a:lnTo>
                <a:lnTo>
                  <a:pt x="297" y="43434"/>
                </a:lnTo>
                <a:lnTo>
                  <a:pt x="26459" y="70865"/>
                </a:lnTo>
                <a:lnTo>
                  <a:pt x="32428" y="70358"/>
                </a:lnTo>
                <a:lnTo>
                  <a:pt x="37508" y="67690"/>
                </a:lnTo>
                <a:lnTo>
                  <a:pt x="42588" y="64008"/>
                </a:lnTo>
                <a:lnTo>
                  <a:pt x="46144" y="59309"/>
                </a:lnTo>
                <a:lnTo>
                  <a:pt x="58354" y="59309"/>
                </a:lnTo>
                <a:lnTo>
                  <a:pt x="58439" y="58165"/>
                </a:lnTo>
                <a:lnTo>
                  <a:pt x="27856" y="58165"/>
                </a:lnTo>
                <a:lnTo>
                  <a:pt x="24173" y="57150"/>
                </a:lnTo>
                <a:lnTo>
                  <a:pt x="11727" y="35940"/>
                </a:lnTo>
                <a:lnTo>
                  <a:pt x="12235" y="30099"/>
                </a:lnTo>
                <a:lnTo>
                  <a:pt x="28364" y="12191"/>
                </a:lnTo>
                <a:lnTo>
                  <a:pt x="50843" y="12191"/>
                </a:lnTo>
                <a:lnTo>
                  <a:pt x="48557" y="10033"/>
                </a:lnTo>
                <a:lnTo>
                  <a:pt x="46144" y="7365"/>
                </a:lnTo>
                <a:lnTo>
                  <a:pt x="43858" y="4699"/>
                </a:lnTo>
                <a:lnTo>
                  <a:pt x="41191" y="3175"/>
                </a:lnTo>
                <a:lnTo>
                  <a:pt x="38397" y="2159"/>
                </a:lnTo>
                <a:lnTo>
                  <a:pt x="35222" y="508"/>
                </a:lnTo>
                <a:lnTo>
                  <a:pt x="31920" y="0"/>
                </a:lnTo>
                <a:close/>
              </a:path>
              <a:path w="59055" h="107950">
                <a:moveTo>
                  <a:pt x="50843" y="12191"/>
                </a:moveTo>
                <a:lnTo>
                  <a:pt x="28364" y="12191"/>
                </a:lnTo>
                <a:lnTo>
                  <a:pt x="31920" y="13208"/>
                </a:lnTo>
                <a:lnTo>
                  <a:pt x="35222" y="14224"/>
                </a:lnTo>
                <a:lnTo>
                  <a:pt x="45255" y="35433"/>
                </a:lnTo>
                <a:lnTo>
                  <a:pt x="44874" y="40766"/>
                </a:lnTo>
                <a:lnTo>
                  <a:pt x="31920" y="57150"/>
                </a:lnTo>
                <a:lnTo>
                  <a:pt x="27856" y="58165"/>
                </a:lnTo>
                <a:lnTo>
                  <a:pt x="58439" y="58165"/>
                </a:lnTo>
                <a:lnTo>
                  <a:pt x="58552" y="56641"/>
                </a:lnTo>
                <a:lnTo>
                  <a:pt x="58590" y="43434"/>
                </a:lnTo>
                <a:lnTo>
                  <a:pt x="57701" y="32765"/>
                </a:lnTo>
                <a:lnTo>
                  <a:pt x="56812" y="28066"/>
                </a:lnTo>
                <a:lnTo>
                  <a:pt x="55796" y="23240"/>
                </a:lnTo>
                <a:lnTo>
                  <a:pt x="54018" y="19558"/>
                </a:lnTo>
                <a:lnTo>
                  <a:pt x="52113" y="15875"/>
                </a:lnTo>
                <a:lnTo>
                  <a:pt x="50843" y="12191"/>
                </a:lnTo>
                <a:close/>
              </a:path>
            </a:pathLst>
          </a:custGeom>
          <a:solidFill>
            <a:srgbClr val="000066"/>
          </a:solidFill>
        </p:spPr>
        <p:txBody>
          <a:bodyPr wrap="square" lIns="0" tIns="0" rIns="0" bIns="0" rtlCol="0"/>
          <a:lstStyle/>
          <a:p>
            <a:endParaRPr/>
          </a:p>
        </p:txBody>
      </p:sp>
      <p:sp>
        <p:nvSpPr>
          <p:cNvPr id="69" name="object 69"/>
          <p:cNvSpPr/>
          <p:nvPr/>
        </p:nvSpPr>
        <p:spPr>
          <a:xfrm>
            <a:off x="2025650" y="2725673"/>
            <a:ext cx="577850" cy="498475"/>
          </a:xfrm>
          <a:prstGeom prst="rect">
            <a:avLst/>
          </a:prstGeom>
          <a:blipFill>
            <a:blip r:embed="rId14" cstate="print"/>
            <a:stretch>
              <a:fillRect/>
            </a:stretch>
          </a:blipFill>
        </p:spPr>
        <p:txBody>
          <a:bodyPr wrap="square" lIns="0" tIns="0" rIns="0" bIns="0" rtlCol="0"/>
          <a:lstStyle/>
          <a:p>
            <a:endParaRPr/>
          </a:p>
        </p:txBody>
      </p:sp>
      <p:sp>
        <p:nvSpPr>
          <p:cNvPr id="70" name="object 70"/>
          <p:cNvSpPr/>
          <p:nvPr/>
        </p:nvSpPr>
        <p:spPr>
          <a:xfrm>
            <a:off x="2576576" y="2819400"/>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66"/>
          </a:solidFill>
        </p:spPr>
        <p:txBody>
          <a:bodyPr wrap="square" lIns="0" tIns="0" rIns="0" bIns="0" rtlCol="0"/>
          <a:lstStyle/>
          <a:p>
            <a:endParaRPr/>
          </a:p>
        </p:txBody>
      </p:sp>
      <p:sp>
        <p:nvSpPr>
          <p:cNvPr id="71" name="object 71"/>
          <p:cNvSpPr/>
          <p:nvPr/>
        </p:nvSpPr>
        <p:spPr>
          <a:xfrm>
            <a:off x="1357375" y="2922523"/>
            <a:ext cx="33655" cy="106680"/>
          </a:xfrm>
          <a:custGeom>
            <a:avLst/>
            <a:gdLst/>
            <a:ahLst/>
            <a:cxnLst/>
            <a:rect l="l" t="t" r="r" b="b"/>
            <a:pathLst>
              <a:path w="33655" h="106680">
                <a:moveTo>
                  <a:pt x="33274" y="0"/>
                </a:moveTo>
                <a:lnTo>
                  <a:pt x="24257" y="0"/>
                </a:lnTo>
                <a:lnTo>
                  <a:pt x="23368" y="4825"/>
                </a:lnTo>
                <a:lnTo>
                  <a:pt x="21843" y="9143"/>
                </a:lnTo>
                <a:lnTo>
                  <a:pt x="0" y="20320"/>
                </a:lnTo>
                <a:lnTo>
                  <a:pt x="0" y="31623"/>
                </a:lnTo>
                <a:lnTo>
                  <a:pt x="20828" y="31623"/>
                </a:lnTo>
                <a:lnTo>
                  <a:pt x="20828" y="106425"/>
                </a:lnTo>
                <a:lnTo>
                  <a:pt x="33274" y="106425"/>
                </a:lnTo>
                <a:lnTo>
                  <a:pt x="33274" y="0"/>
                </a:lnTo>
                <a:close/>
              </a:path>
            </a:pathLst>
          </a:custGeom>
          <a:solidFill>
            <a:srgbClr val="000080"/>
          </a:solidFill>
        </p:spPr>
        <p:txBody>
          <a:bodyPr wrap="square" lIns="0" tIns="0" rIns="0" bIns="0" rtlCol="0"/>
          <a:lstStyle/>
          <a:p>
            <a:endParaRPr/>
          </a:p>
        </p:txBody>
      </p:sp>
      <p:sp>
        <p:nvSpPr>
          <p:cNvPr id="72" name="object 72"/>
          <p:cNvSpPr/>
          <p:nvPr/>
        </p:nvSpPr>
        <p:spPr>
          <a:xfrm>
            <a:off x="1417700" y="2922523"/>
            <a:ext cx="59055" cy="107950"/>
          </a:xfrm>
          <a:custGeom>
            <a:avLst/>
            <a:gdLst/>
            <a:ahLst/>
            <a:cxnLst/>
            <a:rect l="l" t="t" r="r" b="b"/>
            <a:pathLst>
              <a:path w="59055" h="107950">
                <a:moveTo>
                  <a:pt x="32385" y="0"/>
                </a:moveTo>
                <a:lnTo>
                  <a:pt x="25273" y="0"/>
                </a:lnTo>
                <a:lnTo>
                  <a:pt x="22479" y="635"/>
                </a:lnTo>
                <a:lnTo>
                  <a:pt x="19685" y="1650"/>
                </a:lnTo>
                <a:lnTo>
                  <a:pt x="16890" y="3810"/>
                </a:lnTo>
                <a:lnTo>
                  <a:pt x="14096" y="5334"/>
                </a:lnTo>
                <a:lnTo>
                  <a:pt x="11684" y="8000"/>
                </a:lnTo>
                <a:lnTo>
                  <a:pt x="9398" y="10160"/>
                </a:lnTo>
                <a:lnTo>
                  <a:pt x="6985" y="13335"/>
                </a:lnTo>
                <a:lnTo>
                  <a:pt x="0" y="47371"/>
                </a:lnTo>
                <a:lnTo>
                  <a:pt x="0" y="60705"/>
                </a:lnTo>
                <a:lnTo>
                  <a:pt x="9398" y="97916"/>
                </a:lnTo>
                <a:lnTo>
                  <a:pt x="11684" y="101091"/>
                </a:lnTo>
                <a:lnTo>
                  <a:pt x="14096" y="102742"/>
                </a:lnTo>
                <a:lnTo>
                  <a:pt x="16890" y="104266"/>
                </a:lnTo>
                <a:lnTo>
                  <a:pt x="19685" y="106425"/>
                </a:lnTo>
                <a:lnTo>
                  <a:pt x="22479" y="107441"/>
                </a:lnTo>
                <a:lnTo>
                  <a:pt x="25273" y="107950"/>
                </a:lnTo>
                <a:lnTo>
                  <a:pt x="32385" y="107950"/>
                </a:lnTo>
                <a:lnTo>
                  <a:pt x="36068" y="107441"/>
                </a:lnTo>
                <a:lnTo>
                  <a:pt x="38989" y="106425"/>
                </a:lnTo>
                <a:lnTo>
                  <a:pt x="41783" y="104266"/>
                </a:lnTo>
                <a:lnTo>
                  <a:pt x="44577" y="102742"/>
                </a:lnTo>
                <a:lnTo>
                  <a:pt x="46990" y="101091"/>
                </a:lnTo>
                <a:lnTo>
                  <a:pt x="49276" y="97916"/>
                </a:lnTo>
                <a:lnTo>
                  <a:pt x="50571" y="95758"/>
                </a:lnTo>
                <a:lnTo>
                  <a:pt x="29590" y="95758"/>
                </a:lnTo>
                <a:lnTo>
                  <a:pt x="24892" y="95250"/>
                </a:lnTo>
                <a:lnTo>
                  <a:pt x="11684" y="64388"/>
                </a:lnTo>
                <a:lnTo>
                  <a:pt x="11684" y="44703"/>
                </a:lnTo>
                <a:lnTo>
                  <a:pt x="29590" y="12318"/>
                </a:lnTo>
                <a:lnTo>
                  <a:pt x="50571" y="12318"/>
                </a:lnTo>
                <a:lnTo>
                  <a:pt x="49276" y="10160"/>
                </a:lnTo>
                <a:lnTo>
                  <a:pt x="46990" y="8000"/>
                </a:lnTo>
                <a:lnTo>
                  <a:pt x="44577" y="5334"/>
                </a:lnTo>
                <a:lnTo>
                  <a:pt x="41783" y="3810"/>
                </a:lnTo>
                <a:lnTo>
                  <a:pt x="38989" y="1650"/>
                </a:lnTo>
                <a:lnTo>
                  <a:pt x="36068" y="635"/>
                </a:lnTo>
                <a:lnTo>
                  <a:pt x="32385" y="0"/>
                </a:lnTo>
                <a:close/>
              </a:path>
              <a:path w="59055" h="107950">
                <a:moveTo>
                  <a:pt x="50571" y="12318"/>
                </a:moveTo>
                <a:lnTo>
                  <a:pt x="29590" y="12318"/>
                </a:lnTo>
                <a:lnTo>
                  <a:pt x="33274" y="12826"/>
                </a:lnTo>
                <a:lnTo>
                  <a:pt x="37465" y="14986"/>
                </a:lnTo>
                <a:lnTo>
                  <a:pt x="40386" y="17652"/>
                </a:lnTo>
                <a:lnTo>
                  <a:pt x="42671" y="22987"/>
                </a:lnTo>
                <a:lnTo>
                  <a:pt x="45085" y="28193"/>
                </a:lnTo>
                <a:lnTo>
                  <a:pt x="45974" y="35687"/>
                </a:lnTo>
                <a:lnTo>
                  <a:pt x="46990" y="44703"/>
                </a:lnTo>
                <a:lnTo>
                  <a:pt x="46990" y="64388"/>
                </a:lnTo>
                <a:lnTo>
                  <a:pt x="45974" y="72389"/>
                </a:lnTo>
                <a:lnTo>
                  <a:pt x="45085" y="79883"/>
                </a:lnTo>
                <a:lnTo>
                  <a:pt x="42671" y="85089"/>
                </a:lnTo>
                <a:lnTo>
                  <a:pt x="40386" y="90424"/>
                </a:lnTo>
                <a:lnTo>
                  <a:pt x="37465" y="93599"/>
                </a:lnTo>
                <a:lnTo>
                  <a:pt x="33274" y="95250"/>
                </a:lnTo>
                <a:lnTo>
                  <a:pt x="29590" y="95758"/>
                </a:lnTo>
                <a:lnTo>
                  <a:pt x="50571" y="95758"/>
                </a:lnTo>
                <a:lnTo>
                  <a:pt x="51181" y="94741"/>
                </a:lnTo>
                <a:lnTo>
                  <a:pt x="52578" y="91059"/>
                </a:lnTo>
                <a:lnTo>
                  <a:pt x="54483" y="87249"/>
                </a:lnTo>
                <a:lnTo>
                  <a:pt x="55880" y="82550"/>
                </a:lnTo>
                <a:lnTo>
                  <a:pt x="56768" y="77724"/>
                </a:lnTo>
                <a:lnTo>
                  <a:pt x="57785" y="72389"/>
                </a:lnTo>
                <a:lnTo>
                  <a:pt x="58165" y="66548"/>
                </a:lnTo>
                <a:lnTo>
                  <a:pt x="58674" y="60705"/>
                </a:lnTo>
                <a:lnTo>
                  <a:pt x="58674" y="47371"/>
                </a:lnTo>
                <a:lnTo>
                  <a:pt x="58165" y="41528"/>
                </a:lnTo>
                <a:lnTo>
                  <a:pt x="57785" y="35687"/>
                </a:lnTo>
                <a:lnTo>
                  <a:pt x="56768" y="30861"/>
                </a:lnTo>
                <a:lnTo>
                  <a:pt x="55880" y="26162"/>
                </a:lnTo>
                <a:lnTo>
                  <a:pt x="54483" y="21336"/>
                </a:lnTo>
                <a:lnTo>
                  <a:pt x="52578" y="17017"/>
                </a:lnTo>
                <a:lnTo>
                  <a:pt x="51181" y="13335"/>
                </a:lnTo>
                <a:lnTo>
                  <a:pt x="50571" y="12318"/>
                </a:lnTo>
                <a:close/>
              </a:path>
            </a:pathLst>
          </a:custGeom>
          <a:solidFill>
            <a:srgbClr val="000080"/>
          </a:solidFill>
        </p:spPr>
        <p:txBody>
          <a:bodyPr wrap="square" lIns="0" tIns="0" rIns="0" bIns="0" rtlCol="0"/>
          <a:lstStyle/>
          <a:p>
            <a:endParaRPr/>
          </a:p>
        </p:txBody>
      </p:sp>
      <p:sp>
        <p:nvSpPr>
          <p:cNvPr id="73" name="object 73"/>
          <p:cNvSpPr/>
          <p:nvPr/>
        </p:nvSpPr>
        <p:spPr>
          <a:xfrm>
            <a:off x="2619375" y="3011487"/>
            <a:ext cx="11430" cy="17780"/>
          </a:xfrm>
          <a:custGeom>
            <a:avLst/>
            <a:gdLst/>
            <a:ahLst/>
            <a:cxnLst/>
            <a:rect l="l" t="t" r="r" b="b"/>
            <a:pathLst>
              <a:path w="11430" h="17780">
                <a:moveTo>
                  <a:pt x="0" y="17462"/>
                </a:moveTo>
                <a:lnTo>
                  <a:pt x="11113" y="17462"/>
                </a:lnTo>
                <a:lnTo>
                  <a:pt x="11113" y="0"/>
                </a:lnTo>
                <a:lnTo>
                  <a:pt x="0" y="0"/>
                </a:lnTo>
                <a:lnTo>
                  <a:pt x="0" y="17462"/>
                </a:lnTo>
                <a:close/>
              </a:path>
            </a:pathLst>
          </a:custGeom>
          <a:solidFill>
            <a:srgbClr val="000080"/>
          </a:solidFill>
        </p:spPr>
        <p:txBody>
          <a:bodyPr wrap="square" lIns="0" tIns="0" rIns="0" bIns="0" rtlCol="0"/>
          <a:lstStyle/>
          <a:p>
            <a:endParaRPr/>
          </a:p>
        </p:txBody>
      </p:sp>
      <p:sp>
        <p:nvSpPr>
          <p:cNvPr id="74" name="object 74"/>
          <p:cNvSpPr/>
          <p:nvPr/>
        </p:nvSpPr>
        <p:spPr>
          <a:xfrm>
            <a:off x="1357375" y="3116198"/>
            <a:ext cx="33655" cy="104775"/>
          </a:xfrm>
          <a:custGeom>
            <a:avLst/>
            <a:gdLst/>
            <a:ahLst/>
            <a:cxnLst/>
            <a:rect l="l" t="t" r="r" b="b"/>
            <a:pathLst>
              <a:path w="33655" h="104775">
                <a:moveTo>
                  <a:pt x="33274" y="0"/>
                </a:moveTo>
                <a:lnTo>
                  <a:pt x="24257" y="0"/>
                </a:lnTo>
                <a:lnTo>
                  <a:pt x="23368" y="5334"/>
                </a:lnTo>
                <a:lnTo>
                  <a:pt x="21843" y="9525"/>
                </a:lnTo>
                <a:lnTo>
                  <a:pt x="17399" y="15366"/>
                </a:lnTo>
                <a:lnTo>
                  <a:pt x="13843" y="17906"/>
                </a:lnTo>
                <a:lnTo>
                  <a:pt x="9906" y="19050"/>
                </a:lnTo>
                <a:lnTo>
                  <a:pt x="5461" y="19558"/>
                </a:lnTo>
                <a:lnTo>
                  <a:pt x="0" y="20574"/>
                </a:lnTo>
                <a:lnTo>
                  <a:pt x="0" y="31623"/>
                </a:lnTo>
                <a:lnTo>
                  <a:pt x="20828" y="31623"/>
                </a:lnTo>
                <a:lnTo>
                  <a:pt x="20828" y="104775"/>
                </a:lnTo>
                <a:lnTo>
                  <a:pt x="33274" y="104775"/>
                </a:lnTo>
                <a:lnTo>
                  <a:pt x="33274" y="0"/>
                </a:lnTo>
                <a:close/>
              </a:path>
            </a:pathLst>
          </a:custGeom>
          <a:solidFill>
            <a:srgbClr val="000080"/>
          </a:solidFill>
        </p:spPr>
        <p:txBody>
          <a:bodyPr wrap="square" lIns="0" tIns="0" rIns="0" bIns="0" rtlCol="0"/>
          <a:lstStyle/>
          <a:p>
            <a:endParaRPr/>
          </a:p>
        </p:txBody>
      </p:sp>
      <p:sp>
        <p:nvSpPr>
          <p:cNvPr id="75" name="object 75"/>
          <p:cNvSpPr/>
          <p:nvPr/>
        </p:nvSpPr>
        <p:spPr>
          <a:xfrm>
            <a:off x="1425575" y="3116198"/>
            <a:ext cx="30480" cy="104775"/>
          </a:xfrm>
          <a:custGeom>
            <a:avLst/>
            <a:gdLst/>
            <a:ahLst/>
            <a:cxnLst/>
            <a:rect l="l" t="t" r="r" b="b"/>
            <a:pathLst>
              <a:path w="30480" h="104775">
                <a:moveTo>
                  <a:pt x="30225" y="0"/>
                </a:moveTo>
                <a:lnTo>
                  <a:pt x="22097" y="0"/>
                </a:lnTo>
                <a:lnTo>
                  <a:pt x="21209" y="5334"/>
                </a:lnTo>
                <a:lnTo>
                  <a:pt x="20319" y="9525"/>
                </a:lnTo>
                <a:lnTo>
                  <a:pt x="4953" y="19558"/>
                </a:lnTo>
                <a:lnTo>
                  <a:pt x="0" y="20574"/>
                </a:lnTo>
                <a:lnTo>
                  <a:pt x="0" y="31623"/>
                </a:lnTo>
                <a:lnTo>
                  <a:pt x="19303" y="31623"/>
                </a:lnTo>
                <a:lnTo>
                  <a:pt x="19303" y="104775"/>
                </a:lnTo>
                <a:lnTo>
                  <a:pt x="30225" y="104775"/>
                </a:lnTo>
                <a:lnTo>
                  <a:pt x="30225" y="0"/>
                </a:lnTo>
                <a:close/>
              </a:path>
            </a:pathLst>
          </a:custGeom>
          <a:solidFill>
            <a:srgbClr val="000080"/>
          </a:solidFill>
        </p:spPr>
        <p:txBody>
          <a:bodyPr wrap="square" lIns="0" tIns="0" rIns="0" bIns="0" rtlCol="0"/>
          <a:lstStyle/>
          <a:p>
            <a:endParaRPr/>
          </a:p>
        </p:txBody>
      </p:sp>
      <p:sp>
        <p:nvSpPr>
          <p:cNvPr id="76" name="object 76"/>
          <p:cNvSpPr/>
          <p:nvPr/>
        </p:nvSpPr>
        <p:spPr>
          <a:xfrm>
            <a:off x="1357375" y="3308350"/>
            <a:ext cx="33655" cy="106680"/>
          </a:xfrm>
          <a:custGeom>
            <a:avLst/>
            <a:gdLst/>
            <a:ahLst/>
            <a:cxnLst/>
            <a:rect l="l" t="t" r="r" b="b"/>
            <a:pathLst>
              <a:path w="33655" h="106679">
                <a:moveTo>
                  <a:pt x="33274" y="0"/>
                </a:moveTo>
                <a:lnTo>
                  <a:pt x="24257" y="0"/>
                </a:lnTo>
                <a:lnTo>
                  <a:pt x="23368" y="4825"/>
                </a:lnTo>
                <a:lnTo>
                  <a:pt x="21843" y="9144"/>
                </a:lnTo>
                <a:lnTo>
                  <a:pt x="0" y="20320"/>
                </a:lnTo>
                <a:lnTo>
                  <a:pt x="0" y="31496"/>
                </a:lnTo>
                <a:lnTo>
                  <a:pt x="20828" y="31496"/>
                </a:lnTo>
                <a:lnTo>
                  <a:pt x="20828" y="106425"/>
                </a:lnTo>
                <a:lnTo>
                  <a:pt x="33274" y="106425"/>
                </a:lnTo>
                <a:lnTo>
                  <a:pt x="33274" y="0"/>
                </a:lnTo>
                <a:close/>
              </a:path>
            </a:pathLst>
          </a:custGeom>
          <a:solidFill>
            <a:srgbClr val="000080"/>
          </a:solidFill>
        </p:spPr>
        <p:txBody>
          <a:bodyPr wrap="square" lIns="0" tIns="0" rIns="0" bIns="0" rtlCol="0"/>
          <a:lstStyle/>
          <a:p>
            <a:endParaRPr/>
          </a:p>
        </p:txBody>
      </p:sp>
      <p:sp>
        <p:nvSpPr>
          <p:cNvPr id="77" name="object 77"/>
          <p:cNvSpPr/>
          <p:nvPr/>
        </p:nvSpPr>
        <p:spPr>
          <a:xfrm>
            <a:off x="1416050" y="3308350"/>
            <a:ext cx="60325" cy="106680"/>
          </a:xfrm>
          <a:custGeom>
            <a:avLst/>
            <a:gdLst/>
            <a:ahLst/>
            <a:cxnLst/>
            <a:rect l="l" t="t" r="r" b="b"/>
            <a:pathLst>
              <a:path w="60325" h="106679">
                <a:moveTo>
                  <a:pt x="56006" y="12826"/>
                </a:moveTo>
                <a:lnTo>
                  <a:pt x="30606" y="12826"/>
                </a:lnTo>
                <a:lnTo>
                  <a:pt x="34543" y="13335"/>
                </a:lnTo>
                <a:lnTo>
                  <a:pt x="37972" y="13842"/>
                </a:lnTo>
                <a:lnTo>
                  <a:pt x="40893" y="16001"/>
                </a:lnTo>
                <a:lnTo>
                  <a:pt x="43306" y="17652"/>
                </a:lnTo>
                <a:lnTo>
                  <a:pt x="45212" y="20827"/>
                </a:lnTo>
                <a:lnTo>
                  <a:pt x="47243" y="24002"/>
                </a:lnTo>
                <a:lnTo>
                  <a:pt x="47574" y="27304"/>
                </a:lnTo>
                <a:lnTo>
                  <a:pt x="47695" y="28321"/>
                </a:lnTo>
                <a:lnTo>
                  <a:pt x="48133" y="31496"/>
                </a:lnTo>
                <a:lnTo>
                  <a:pt x="48133" y="35305"/>
                </a:lnTo>
                <a:lnTo>
                  <a:pt x="47243" y="38480"/>
                </a:lnTo>
                <a:lnTo>
                  <a:pt x="46736" y="41655"/>
                </a:lnTo>
                <a:lnTo>
                  <a:pt x="44703" y="43814"/>
                </a:lnTo>
                <a:lnTo>
                  <a:pt x="42799" y="46989"/>
                </a:lnTo>
                <a:lnTo>
                  <a:pt x="40893" y="49657"/>
                </a:lnTo>
                <a:lnTo>
                  <a:pt x="38481" y="52324"/>
                </a:lnTo>
                <a:lnTo>
                  <a:pt x="35052" y="53975"/>
                </a:lnTo>
                <a:lnTo>
                  <a:pt x="28193" y="58800"/>
                </a:lnTo>
                <a:lnTo>
                  <a:pt x="1905" y="90804"/>
                </a:lnTo>
                <a:lnTo>
                  <a:pt x="0" y="105790"/>
                </a:lnTo>
                <a:lnTo>
                  <a:pt x="0" y="106425"/>
                </a:lnTo>
                <a:lnTo>
                  <a:pt x="60325" y="106425"/>
                </a:lnTo>
                <a:lnTo>
                  <a:pt x="60325" y="92963"/>
                </a:lnTo>
                <a:lnTo>
                  <a:pt x="12700" y="92963"/>
                </a:lnTo>
                <a:lnTo>
                  <a:pt x="14096" y="89280"/>
                </a:lnTo>
                <a:lnTo>
                  <a:pt x="15621" y="86613"/>
                </a:lnTo>
                <a:lnTo>
                  <a:pt x="17018" y="83438"/>
                </a:lnTo>
                <a:lnTo>
                  <a:pt x="19938" y="80137"/>
                </a:lnTo>
                <a:lnTo>
                  <a:pt x="22859" y="77470"/>
                </a:lnTo>
                <a:lnTo>
                  <a:pt x="25781" y="74295"/>
                </a:lnTo>
                <a:lnTo>
                  <a:pt x="29718" y="72136"/>
                </a:lnTo>
                <a:lnTo>
                  <a:pt x="33528" y="69469"/>
                </a:lnTo>
                <a:lnTo>
                  <a:pt x="41402" y="65150"/>
                </a:lnTo>
                <a:lnTo>
                  <a:pt x="46228" y="61467"/>
                </a:lnTo>
                <a:lnTo>
                  <a:pt x="59923" y="35305"/>
                </a:lnTo>
                <a:lnTo>
                  <a:pt x="60325" y="31496"/>
                </a:lnTo>
                <a:lnTo>
                  <a:pt x="59816" y="24637"/>
                </a:lnTo>
                <a:lnTo>
                  <a:pt x="58419" y="18669"/>
                </a:lnTo>
                <a:lnTo>
                  <a:pt x="56006" y="12826"/>
                </a:lnTo>
                <a:close/>
              </a:path>
              <a:path w="60325" h="106679">
                <a:moveTo>
                  <a:pt x="31115" y="0"/>
                </a:moveTo>
                <a:lnTo>
                  <a:pt x="2412" y="28321"/>
                </a:lnTo>
                <a:lnTo>
                  <a:pt x="1905" y="38480"/>
                </a:lnTo>
                <a:lnTo>
                  <a:pt x="13588" y="38480"/>
                </a:lnTo>
                <a:lnTo>
                  <a:pt x="13686" y="36322"/>
                </a:lnTo>
                <a:lnTo>
                  <a:pt x="14096" y="31496"/>
                </a:lnTo>
                <a:lnTo>
                  <a:pt x="23875" y="14986"/>
                </a:lnTo>
                <a:lnTo>
                  <a:pt x="26796" y="13335"/>
                </a:lnTo>
                <a:lnTo>
                  <a:pt x="30606" y="12826"/>
                </a:lnTo>
                <a:lnTo>
                  <a:pt x="56006" y="12826"/>
                </a:lnTo>
                <a:lnTo>
                  <a:pt x="52069" y="8509"/>
                </a:lnTo>
                <a:lnTo>
                  <a:pt x="48133" y="4825"/>
                </a:lnTo>
                <a:lnTo>
                  <a:pt x="43306" y="2159"/>
                </a:lnTo>
                <a:lnTo>
                  <a:pt x="37972" y="508"/>
                </a:lnTo>
                <a:lnTo>
                  <a:pt x="31115" y="0"/>
                </a:lnTo>
                <a:close/>
              </a:path>
            </a:pathLst>
          </a:custGeom>
          <a:solidFill>
            <a:srgbClr val="000080"/>
          </a:solidFill>
        </p:spPr>
        <p:txBody>
          <a:bodyPr wrap="square" lIns="0" tIns="0" rIns="0" bIns="0" rtlCol="0"/>
          <a:lstStyle/>
          <a:p>
            <a:endParaRPr/>
          </a:p>
        </p:txBody>
      </p:sp>
      <p:sp>
        <p:nvSpPr>
          <p:cNvPr id="78" name="object 78"/>
          <p:cNvSpPr/>
          <p:nvPr/>
        </p:nvSpPr>
        <p:spPr>
          <a:xfrm>
            <a:off x="2036826" y="3305175"/>
            <a:ext cx="296799" cy="111125"/>
          </a:xfrm>
          <a:prstGeom prst="rect">
            <a:avLst/>
          </a:prstGeom>
          <a:blipFill>
            <a:blip r:embed="rId15" cstate="print"/>
            <a:stretch>
              <a:fillRect/>
            </a:stretch>
          </a:blipFill>
        </p:spPr>
        <p:txBody>
          <a:bodyPr wrap="square" lIns="0" tIns="0" rIns="0" bIns="0" rtlCol="0"/>
          <a:lstStyle/>
          <a:p>
            <a:endParaRPr/>
          </a:p>
        </p:txBody>
      </p:sp>
      <p:sp>
        <p:nvSpPr>
          <p:cNvPr id="79" name="object 79"/>
          <p:cNvSpPr/>
          <p:nvPr/>
        </p:nvSpPr>
        <p:spPr>
          <a:xfrm>
            <a:off x="2378075" y="3302000"/>
            <a:ext cx="111125" cy="114300"/>
          </a:xfrm>
          <a:prstGeom prst="rect">
            <a:avLst/>
          </a:prstGeom>
          <a:blipFill>
            <a:blip r:embed="rId16" cstate="print"/>
            <a:stretch>
              <a:fillRect/>
            </a:stretch>
          </a:blipFill>
        </p:spPr>
        <p:txBody>
          <a:bodyPr wrap="square" lIns="0" tIns="0" rIns="0" bIns="0" rtlCol="0"/>
          <a:lstStyle/>
          <a:p>
            <a:endParaRPr/>
          </a:p>
        </p:txBody>
      </p:sp>
      <p:sp>
        <p:nvSpPr>
          <p:cNvPr id="80" name="object 80"/>
          <p:cNvSpPr/>
          <p:nvPr/>
        </p:nvSpPr>
        <p:spPr>
          <a:xfrm>
            <a:off x="1357375" y="3502025"/>
            <a:ext cx="33655" cy="104775"/>
          </a:xfrm>
          <a:custGeom>
            <a:avLst/>
            <a:gdLst/>
            <a:ahLst/>
            <a:cxnLst/>
            <a:rect l="l" t="t" r="r" b="b"/>
            <a:pathLst>
              <a:path w="33655" h="104775">
                <a:moveTo>
                  <a:pt x="33274" y="0"/>
                </a:moveTo>
                <a:lnTo>
                  <a:pt x="24257" y="0"/>
                </a:lnTo>
                <a:lnTo>
                  <a:pt x="23368" y="5207"/>
                </a:lnTo>
                <a:lnTo>
                  <a:pt x="21843" y="9525"/>
                </a:lnTo>
                <a:lnTo>
                  <a:pt x="5461" y="19430"/>
                </a:lnTo>
                <a:lnTo>
                  <a:pt x="0" y="20574"/>
                </a:lnTo>
                <a:lnTo>
                  <a:pt x="0" y="31623"/>
                </a:lnTo>
                <a:lnTo>
                  <a:pt x="20828" y="31623"/>
                </a:lnTo>
                <a:lnTo>
                  <a:pt x="20828" y="104775"/>
                </a:lnTo>
                <a:lnTo>
                  <a:pt x="33274" y="104775"/>
                </a:lnTo>
                <a:lnTo>
                  <a:pt x="33274" y="0"/>
                </a:lnTo>
                <a:close/>
              </a:path>
            </a:pathLst>
          </a:custGeom>
          <a:solidFill>
            <a:srgbClr val="000080"/>
          </a:solidFill>
        </p:spPr>
        <p:txBody>
          <a:bodyPr wrap="square" lIns="0" tIns="0" rIns="0" bIns="0" rtlCol="0"/>
          <a:lstStyle/>
          <a:p>
            <a:endParaRPr/>
          </a:p>
        </p:txBody>
      </p:sp>
      <p:sp>
        <p:nvSpPr>
          <p:cNvPr id="81" name="object 81"/>
          <p:cNvSpPr/>
          <p:nvPr/>
        </p:nvSpPr>
        <p:spPr>
          <a:xfrm>
            <a:off x="1416050" y="3502025"/>
            <a:ext cx="60325" cy="107950"/>
          </a:xfrm>
          <a:custGeom>
            <a:avLst/>
            <a:gdLst/>
            <a:ahLst/>
            <a:cxnLst/>
            <a:rect l="l" t="t" r="r" b="b"/>
            <a:pathLst>
              <a:path w="60325" h="107950">
                <a:moveTo>
                  <a:pt x="11430" y="71374"/>
                </a:moveTo>
                <a:lnTo>
                  <a:pt x="0" y="71374"/>
                </a:lnTo>
                <a:lnTo>
                  <a:pt x="0" y="72009"/>
                </a:lnTo>
                <a:lnTo>
                  <a:pt x="22478" y="107442"/>
                </a:lnTo>
                <a:lnTo>
                  <a:pt x="29209" y="107950"/>
                </a:lnTo>
                <a:lnTo>
                  <a:pt x="35940" y="107442"/>
                </a:lnTo>
                <a:lnTo>
                  <a:pt x="42163" y="105282"/>
                </a:lnTo>
                <a:lnTo>
                  <a:pt x="47371" y="102615"/>
                </a:lnTo>
                <a:lnTo>
                  <a:pt x="51688" y="98933"/>
                </a:lnTo>
                <a:lnTo>
                  <a:pt x="54319" y="95250"/>
                </a:lnTo>
                <a:lnTo>
                  <a:pt x="30099" y="95250"/>
                </a:lnTo>
                <a:lnTo>
                  <a:pt x="25908" y="94234"/>
                </a:lnTo>
                <a:lnTo>
                  <a:pt x="11937" y="77215"/>
                </a:lnTo>
                <a:lnTo>
                  <a:pt x="11430" y="71374"/>
                </a:lnTo>
                <a:close/>
              </a:path>
              <a:path w="60325" h="107950">
                <a:moveTo>
                  <a:pt x="53670" y="12700"/>
                </a:moveTo>
                <a:lnTo>
                  <a:pt x="33528" y="12700"/>
                </a:lnTo>
                <a:lnTo>
                  <a:pt x="36830" y="13715"/>
                </a:lnTo>
                <a:lnTo>
                  <a:pt x="39243" y="14859"/>
                </a:lnTo>
                <a:lnTo>
                  <a:pt x="41147" y="16890"/>
                </a:lnTo>
                <a:lnTo>
                  <a:pt x="43053" y="18541"/>
                </a:lnTo>
                <a:lnTo>
                  <a:pt x="44068" y="21716"/>
                </a:lnTo>
                <a:lnTo>
                  <a:pt x="44958" y="24891"/>
                </a:lnTo>
                <a:lnTo>
                  <a:pt x="44865" y="29590"/>
                </a:lnTo>
                <a:lnTo>
                  <a:pt x="44577" y="32765"/>
                </a:lnTo>
                <a:lnTo>
                  <a:pt x="44068" y="35940"/>
                </a:lnTo>
                <a:lnTo>
                  <a:pt x="42671" y="39115"/>
                </a:lnTo>
                <a:lnTo>
                  <a:pt x="40640" y="40766"/>
                </a:lnTo>
                <a:lnTo>
                  <a:pt x="38353" y="42799"/>
                </a:lnTo>
                <a:lnTo>
                  <a:pt x="34925" y="43941"/>
                </a:lnTo>
                <a:lnTo>
                  <a:pt x="31622" y="44450"/>
                </a:lnTo>
                <a:lnTo>
                  <a:pt x="23494" y="44450"/>
                </a:lnTo>
                <a:lnTo>
                  <a:pt x="23494" y="56134"/>
                </a:lnTo>
                <a:lnTo>
                  <a:pt x="30099" y="56134"/>
                </a:lnTo>
                <a:lnTo>
                  <a:pt x="34036" y="56641"/>
                </a:lnTo>
                <a:lnTo>
                  <a:pt x="48387" y="74549"/>
                </a:lnTo>
                <a:lnTo>
                  <a:pt x="47371" y="83058"/>
                </a:lnTo>
                <a:lnTo>
                  <a:pt x="45974" y="86233"/>
                </a:lnTo>
                <a:lnTo>
                  <a:pt x="43053" y="89408"/>
                </a:lnTo>
                <a:lnTo>
                  <a:pt x="40640" y="92075"/>
                </a:lnTo>
                <a:lnTo>
                  <a:pt x="37846" y="93599"/>
                </a:lnTo>
                <a:lnTo>
                  <a:pt x="34036" y="94234"/>
                </a:lnTo>
                <a:lnTo>
                  <a:pt x="30099" y="95250"/>
                </a:lnTo>
                <a:lnTo>
                  <a:pt x="54319" y="95250"/>
                </a:lnTo>
                <a:lnTo>
                  <a:pt x="55499" y="93599"/>
                </a:lnTo>
                <a:lnTo>
                  <a:pt x="58419" y="88391"/>
                </a:lnTo>
                <a:lnTo>
                  <a:pt x="59816" y="81534"/>
                </a:lnTo>
                <a:lnTo>
                  <a:pt x="60325" y="74549"/>
                </a:lnTo>
                <a:lnTo>
                  <a:pt x="60325" y="69850"/>
                </a:lnTo>
                <a:lnTo>
                  <a:pt x="59309" y="65659"/>
                </a:lnTo>
                <a:lnTo>
                  <a:pt x="58419" y="61849"/>
                </a:lnTo>
                <a:lnTo>
                  <a:pt x="57022" y="58674"/>
                </a:lnTo>
                <a:lnTo>
                  <a:pt x="52196" y="52324"/>
                </a:lnTo>
                <a:lnTo>
                  <a:pt x="49784" y="50800"/>
                </a:lnTo>
                <a:lnTo>
                  <a:pt x="46481" y="48640"/>
                </a:lnTo>
                <a:lnTo>
                  <a:pt x="57403" y="31750"/>
                </a:lnTo>
                <a:lnTo>
                  <a:pt x="57304" y="26415"/>
                </a:lnTo>
                <a:lnTo>
                  <a:pt x="57022" y="21716"/>
                </a:lnTo>
                <a:lnTo>
                  <a:pt x="55499" y="15875"/>
                </a:lnTo>
                <a:lnTo>
                  <a:pt x="53670" y="12700"/>
                </a:lnTo>
                <a:close/>
              </a:path>
              <a:path w="60325" h="107950">
                <a:moveTo>
                  <a:pt x="29209" y="0"/>
                </a:moveTo>
                <a:lnTo>
                  <a:pt x="2009" y="32765"/>
                </a:lnTo>
                <a:lnTo>
                  <a:pt x="1905" y="35433"/>
                </a:lnTo>
                <a:lnTo>
                  <a:pt x="12953" y="35433"/>
                </a:lnTo>
                <a:lnTo>
                  <a:pt x="13462" y="29590"/>
                </a:lnTo>
                <a:lnTo>
                  <a:pt x="14350" y="25400"/>
                </a:lnTo>
                <a:lnTo>
                  <a:pt x="30099" y="12700"/>
                </a:lnTo>
                <a:lnTo>
                  <a:pt x="53670" y="12700"/>
                </a:lnTo>
                <a:lnTo>
                  <a:pt x="53086" y="11684"/>
                </a:lnTo>
                <a:lnTo>
                  <a:pt x="50291" y="7365"/>
                </a:lnTo>
                <a:lnTo>
                  <a:pt x="46481" y="4190"/>
                </a:lnTo>
                <a:lnTo>
                  <a:pt x="41147" y="2159"/>
                </a:lnTo>
                <a:lnTo>
                  <a:pt x="35433" y="508"/>
                </a:lnTo>
                <a:lnTo>
                  <a:pt x="29209" y="0"/>
                </a:lnTo>
                <a:close/>
              </a:path>
            </a:pathLst>
          </a:custGeom>
          <a:solidFill>
            <a:srgbClr val="000080"/>
          </a:solidFill>
        </p:spPr>
        <p:txBody>
          <a:bodyPr wrap="square" lIns="0" tIns="0" rIns="0" bIns="0" rtlCol="0"/>
          <a:lstStyle/>
          <a:p>
            <a:endParaRPr/>
          </a:p>
        </p:txBody>
      </p:sp>
      <p:sp>
        <p:nvSpPr>
          <p:cNvPr id="82" name="object 82"/>
          <p:cNvSpPr/>
          <p:nvPr/>
        </p:nvSpPr>
        <p:spPr>
          <a:xfrm>
            <a:off x="2025650" y="3497326"/>
            <a:ext cx="457200" cy="111125"/>
          </a:xfrm>
          <a:prstGeom prst="rect">
            <a:avLst/>
          </a:prstGeom>
          <a:blipFill>
            <a:blip r:embed="rId17" cstate="print"/>
            <a:stretch>
              <a:fillRect/>
            </a:stretch>
          </a:blipFill>
        </p:spPr>
        <p:txBody>
          <a:bodyPr wrap="square" lIns="0" tIns="0" rIns="0" bIns="0" rtlCol="0"/>
          <a:lstStyle/>
          <a:p>
            <a:endParaRPr/>
          </a:p>
        </p:txBody>
      </p:sp>
      <p:sp>
        <p:nvSpPr>
          <p:cNvPr id="83" name="object 83"/>
          <p:cNvSpPr/>
          <p:nvPr/>
        </p:nvSpPr>
        <p:spPr>
          <a:xfrm>
            <a:off x="2528951" y="3592829"/>
            <a:ext cx="55880" cy="13970"/>
          </a:xfrm>
          <a:custGeom>
            <a:avLst/>
            <a:gdLst/>
            <a:ahLst/>
            <a:cxnLst/>
            <a:rect l="l" t="t" r="r" b="b"/>
            <a:pathLst>
              <a:path w="55880" h="13970">
                <a:moveTo>
                  <a:pt x="0" y="13970"/>
                </a:moveTo>
                <a:lnTo>
                  <a:pt x="55499" y="13970"/>
                </a:lnTo>
                <a:lnTo>
                  <a:pt x="55499" y="0"/>
                </a:lnTo>
                <a:lnTo>
                  <a:pt x="0" y="0"/>
                </a:lnTo>
                <a:lnTo>
                  <a:pt x="0" y="13970"/>
                </a:lnTo>
                <a:close/>
              </a:path>
            </a:pathLst>
          </a:custGeom>
          <a:solidFill>
            <a:srgbClr val="000080"/>
          </a:solidFill>
        </p:spPr>
        <p:txBody>
          <a:bodyPr wrap="square" lIns="0" tIns="0" rIns="0" bIns="0" rtlCol="0"/>
          <a:lstStyle/>
          <a:p>
            <a:endParaRPr/>
          </a:p>
        </p:txBody>
      </p:sp>
      <p:sp>
        <p:nvSpPr>
          <p:cNvPr id="84" name="object 84"/>
          <p:cNvSpPr/>
          <p:nvPr/>
        </p:nvSpPr>
        <p:spPr>
          <a:xfrm>
            <a:off x="2534983" y="3497579"/>
            <a:ext cx="0" cy="95250"/>
          </a:xfrm>
          <a:custGeom>
            <a:avLst/>
            <a:gdLst/>
            <a:ahLst/>
            <a:cxnLst/>
            <a:rect l="l" t="t" r="r" b="b"/>
            <a:pathLst>
              <a:path h="95250">
                <a:moveTo>
                  <a:pt x="0" y="0"/>
                </a:moveTo>
                <a:lnTo>
                  <a:pt x="0" y="95250"/>
                </a:lnTo>
              </a:path>
            </a:pathLst>
          </a:custGeom>
          <a:ln w="12065">
            <a:solidFill>
              <a:srgbClr val="000080"/>
            </a:solidFill>
          </a:ln>
        </p:spPr>
        <p:txBody>
          <a:bodyPr wrap="square" lIns="0" tIns="0" rIns="0" bIns="0" rtlCol="0"/>
          <a:lstStyle/>
          <a:p>
            <a:endParaRPr/>
          </a:p>
        </p:txBody>
      </p:sp>
      <p:sp>
        <p:nvSpPr>
          <p:cNvPr id="85" name="object 85"/>
          <p:cNvSpPr/>
          <p:nvPr/>
        </p:nvSpPr>
        <p:spPr>
          <a:xfrm>
            <a:off x="2597150" y="3590925"/>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80"/>
          </a:solidFill>
        </p:spPr>
        <p:txBody>
          <a:bodyPr wrap="square" lIns="0" tIns="0" rIns="0" bIns="0" rtlCol="0"/>
          <a:lstStyle/>
          <a:p>
            <a:endParaRPr/>
          </a:p>
        </p:txBody>
      </p:sp>
      <p:sp>
        <p:nvSpPr>
          <p:cNvPr id="86" name="object 86"/>
          <p:cNvSpPr/>
          <p:nvPr/>
        </p:nvSpPr>
        <p:spPr>
          <a:xfrm>
            <a:off x="1357375" y="3694176"/>
            <a:ext cx="33655" cy="106680"/>
          </a:xfrm>
          <a:custGeom>
            <a:avLst/>
            <a:gdLst/>
            <a:ahLst/>
            <a:cxnLst/>
            <a:rect l="l" t="t" r="r" b="b"/>
            <a:pathLst>
              <a:path w="33655" h="106679">
                <a:moveTo>
                  <a:pt x="33274" y="0"/>
                </a:moveTo>
                <a:lnTo>
                  <a:pt x="24257" y="0"/>
                </a:lnTo>
                <a:lnTo>
                  <a:pt x="23368" y="4699"/>
                </a:lnTo>
                <a:lnTo>
                  <a:pt x="21843" y="9017"/>
                </a:lnTo>
                <a:lnTo>
                  <a:pt x="0" y="20193"/>
                </a:lnTo>
                <a:lnTo>
                  <a:pt x="0" y="31496"/>
                </a:lnTo>
                <a:lnTo>
                  <a:pt x="20828" y="31496"/>
                </a:lnTo>
                <a:lnTo>
                  <a:pt x="20828" y="106299"/>
                </a:lnTo>
                <a:lnTo>
                  <a:pt x="33274" y="106299"/>
                </a:lnTo>
                <a:lnTo>
                  <a:pt x="33274" y="0"/>
                </a:lnTo>
                <a:close/>
              </a:path>
            </a:pathLst>
          </a:custGeom>
          <a:solidFill>
            <a:srgbClr val="000080"/>
          </a:solidFill>
        </p:spPr>
        <p:txBody>
          <a:bodyPr wrap="square" lIns="0" tIns="0" rIns="0" bIns="0" rtlCol="0"/>
          <a:lstStyle/>
          <a:p>
            <a:endParaRPr/>
          </a:p>
        </p:txBody>
      </p:sp>
      <p:sp>
        <p:nvSpPr>
          <p:cNvPr id="87" name="object 87"/>
          <p:cNvSpPr/>
          <p:nvPr/>
        </p:nvSpPr>
        <p:spPr>
          <a:xfrm>
            <a:off x="1416050" y="3695700"/>
            <a:ext cx="62230" cy="104775"/>
          </a:xfrm>
          <a:custGeom>
            <a:avLst/>
            <a:gdLst/>
            <a:ahLst/>
            <a:cxnLst/>
            <a:rect l="l" t="t" r="r" b="b"/>
            <a:pathLst>
              <a:path w="62230" h="104775">
                <a:moveTo>
                  <a:pt x="49784" y="78612"/>
                </a:moveTo>
                <a:lnTo>
                  <a:pt x="38227" y="78612"/>
                </a:lnTo>
                <a:lnTo>
                  <a:pt x="38227" y="104775"/>
                </a:lnTo>
                <a:lnTo>
                  <a:pt x="49784" y="104775"/>
                </a:lnTo>
                <a:lnTo>
                  <a:pt x="49784" y="78612"/>
                </a:lnTo>
                <a:close/>
              </a:path>
              <a:path w="62230" h="104775">
                <a:moveTo>
                  <a:pt x="49784" y="0"/>
                </a:moveTo>
                <a:lnTo>
                  <a:pt x="38227" y="0"/>
                </a:lnTo>
                <a:lnTo>
                  <a:pt x="0" y="64643"/>
                </a:lnTo>
                <a:lnTo>
                  <a:pt x="0" y="78612"/>
                </a:lnTo>
                <a:lnTo>
                  <a:pt x="61975" y="78612"/>
                </a:lnTo>
                <a:lnTo>
                  <a:pt x="61975" y="66293"/>
                </a:lnTo>
                <a:lnTo>
                  <a:pt x="10668" y="66293"/>
                </a:lnTo>
                <a:lnTo>
                  <a:pt x="38227" y="18161"/>
                </a:lnTo>
                <a:lnTo>
                  <a:pt x="49784" y="18161"/>
                </a:lnTo>
                <a:lnTo>
                  <a:pt x="49784" y="0"/>
                </a:lnTo>
                <a:close/>
              </a:path>
              <a:path w="62230" h="104775">
                <a:moveTo>
                  <a:pt x="49784" y="18161"/>
                </a:moveTo>
                <a:lnTo>
                  <a:pt x="38227" y="18161"/>
                </a:lnTo>
                <a:lnTo>
                  <a:pt x="38227" y="66293"/>
                </a:lnTo>
                <a:lnTo>
                  <a:pt x="49784" y="66293"/>
                </a:lnTo>
                <a:lnTo>
                  <a:pt x="49784" y="18161"/>
                </a:lnTo>
                <a:close/>
              </a:path>
            </a:pathLst>
          </a:custGeom>
          <a:solidFill>
            <a:srgbClr val="000080"/>
          </a:solidFill>
        </p:spPr>
        <p:txBody>
          <a:bodyPr wrap="square" lIns="0" tIns="0" rIns="0" bIns="0" rtlCol="0"/>
          <a:lstStyle/>
          <a:p>
            <a:endParaRPr/>
          </a:p>
        </p:txBody>
      </p:sp>
      <p:sp>
        <p:nvSpPr>
          <p:cNvPr id="88" name="object 88"/>
          <p:cNvSpPr/>
          <p:nvPr/>
        </p:nvSpPr>
        <p:spPr>
          <a:xfrm>
            <a:off x="2028825" y="3687826"/>
            <a:ext cx="431800" cy="114300"/>
          </a:xfrm>
          <a:prstGeom prst="rect">
            <a:avLst/>
          </a:prstGeom>
          <a:blipFill>
            <a:blip r:embed="rId18" cstate="print"/>
            <a:stretch>
              <a:fillRect/>
            </a:stretch>
          </a:blipFill>
        </p:spPr>
        <p:txBody>
          <a:bodyPr wrap="square" lIns="0" tIns="0" rIns="0" bIns="0" rtlCol="0"/>
          <a:lstStyle/>
          <a:p>
            <a:endParaRPr/>
          </a:p>
        </p:txBody>
      </p:sp>
      <p:sp>
        <p:nvSpPr>
          <p:cNvPr id="89" name="object 89"/>
          <p:cNvSpPr/>
          <p:nvPr/>
        </p:nvSpPr>
        <p:spPr>
          <a:xfrm>
            <a:off x="2505075" y="3785870"/>
            <a:ext cx="53975" cy="15240"/>
          </a:xfrm>
          <a:custGeom>
            <a:avLst/>
            <a:gdLst/>
            <a:ahLst/>
            <a:cxnLst/>
            <a:rect l="l" t="t" r="r" b="b"/>
            <a:pathLst>
              <a:path w="53975" h="15239">
                <a:moveTo>
                  <a:pt x="0" y="15239"/>
                </a:moveTo>
                <a:lnTo>
                  <a:pt x="53975" y="15239"/>
                </a:lnTo>
                <a:lnTo>
                  <a:pt x="53975" y="0"/>
                </a:lnTo>
                <a:lnTo>
                  <a:pt x="0" y="0"/>
                </a:lnTo>
                <a:lnTo>
                  <a:pt x="0" y="15239"/>
                </a:lnTo>
                <a:close/>
              </a:path>
            </a:pathLst>
          </a:custGeom>
          <a:solidFill>
            <a:srgbClr val="000080"/>
          </a:solidFill>
        </p:spPr>
        <p:txBody>
          <a:bodyPr wrap="square" lIns="0" tIns="0" rIns="0" bIns="0" rtlCol="0"/>
          <a:lstStyle/>
          <a:p>
            <a:endParaRPr/>
          </a:p>
        </p:txBody>
      </p:sp>
      <p:sp>
        <p:nvSpPr>
          <p:cNvPr id="90" name="object 90"/>
          <p:cNvSpPr/>
          <p:nvPr/>
        </p:nvSpPr>
        <p:spPr>
          <a:xfrm>
            <a:off x="2510980" y="3690620"/>
            <a:ext cx="0" cy="95250"/>
          </a:xfrm>
          <a:custGeom>
            <a:avLst/>
            <a:gdLst/>
            <a:ahLst/>
            <a:cxnLst/>
            <a:rect l="l" t="t" r="r" b="b"/>
            <a:pathLst>
              <a:path h="95250">
                <a:moveTo>
                  <a:pt x="0" y="0"/>
                </a:moveTo>
                <a:lnTo>
                  <a:pt x="0" y="95249"/>
                </a:lnTo>
              </a:path>
            </a:pathLst>
          </a:custGeom>
          <a:ln w="11811">
            <a:solidFill>
              <a:srgbClr val="000080"/>
            </a:solidFill>
          </a:ln>
        </p:spPr>
        <p:txBody>
          <a:bodyPr wrap="square" lIns="0" tIns="0" rIns="0" bIns="0" rtlCol="0"/>
          <a:lstStyle/>
          <a:p>
            <a:endParaRPr/>
          </a:p>
        </p:txBody>
      </p:sp>
      <p:sp>
        <p:nvSpPr>
          <p:cNvPr id="91" name="object 91"/>
          <p:cNvSpPr/>
          <p:nvPr/>
        </p:nvSpPr>
        <p:spPr>
          <a:xfrm>
            <a:off x="2574925" y="3783013"/>
            <a:ext cx="11430" cy="17780"/>
          </a:xfrm>
          <a:custGeom>
            <a:avLst/>
            <a:gdLst/>
            <a:ahLst/>
            <a:cxnLst/>
            <a:rect l="l" t="t" r="r" b="b"/>
            <a:pathLst>
              <a:path w="11430" h="17779">
                <a:moveTo>
                  <a:pt x="0" y="17461"/>
                </a:moveTo>
                <a:lnTo>
                  <a:pt x="11113" y="17461"/>
                </a:lnTo>
                <a:lnTo>
                  <a:pt x="11113" y="0"/>
                </a:lnTo>
                <a:lnTo>
                  <a:pt x="0" y="0"/>
                </a:lnTo>
                <a:lnTo>
                  <a:pt x="0" y="17461"/>
                </a:lnTo>
                <a:close/>
              </a:path>
            </a:pathLst>
          </a:custGeom>
          <a:solidFill>
            <a:srgbClr val="000080"/>
          </a:solidFill>
        </p:spPr>
        <p:txBody>
          <a:bodyPr wrap="square" lIns="0" tIns="0" rIns="0" bIns="0" rtlCol="0"/>
          <a:lstStyle/>
          <a:p>
            <a:endParaRPr/>
          </a:p>
        </p:txBody>
      </p:sp>
      <p:sp>
        <p:nvSpPr>
          <p:cNvPr id="92" name="object 92"/>
          <p:cNvSpPr/>
          <p:nvPr/>
        </p:nvSpPr>
        <p:spPr>
          <a:xfrm>
            <a:off x="1357375" y="3887851"/>
            <a:ext cx="33655" cy="104775"/>
          </a:xfrm>
          <a:custGeom>
            <a:avLst/>
            <a:gdLst/>
            <a:ahLst/>
            <a:cxnLst/>
            <a:rect l="l" t="t" r="r" b="b"/>
            <a:pathLst>
              <a:path w="33655" h="104775">
                <a:moveTo>
                  <a:pt x="33274" y="0"/>
                </a:moveTo>
                <a:lnTo>
                  <a:pt x="24257" y="0"/>
                </a:lnTo>
                <a:lnTo>
                  <a:pt x="23368" y="5206"/>
                </a:lnTo>
                <a:lnTo>
                  <a:pt x="21843" y="9398"/>
                </a:lnTo>
                <a:lnTo>
                  <a:pt x="5461" y="19431"/>
                </a:lnTo>
                <a:lnTo>
                  <a:pt x="0" y="20447"/>
                </a:lnTo>
                <a:lnTo>
                  <a:pt x="0" y="31496"/>
                </a:lnTo>
                <a:lnTo>
                  <a:pt x="20828" y="31496"/>
                </a:lnTo>
                <a:lnTo>
                  <a:pt x="20828" y="104648"/>
                </a:lnTo>
                <a:lnTo>
                  <a:pt x="33274" y="104648"/>
                </a:lnTo>
                <a:lnTo>
                  <a:pt x="33274" y="0"/>
                </a:lnTo>
                <a:close/>
              </a:path>
            </a:pathLst>
          </a:custGeom>
          <a:solidFill>
            <a:srgbClr val="000080"/>
          </a:solidFill>
        </p:spPr>
        <p:txBody>
          <a:bodyPr wrap="square" lIns="0" tIns="0" rIns="0" bIns="0" rtlCol="0"/>
          <a:lstStyle/>
          <a:p>
            <a:endParaRPr/>
          </a:p>
        </p:txBody>
      </p:sp>
      <p:sp>
        <p:nvSpPr>
          <p:cNvPr id="93" name="object 93"/>
          <p:cNvSpPr/>
          <p:nvPr/>
        </p:nvSpPr>
        <p:spPr>
          <a:xfrm>
            <a:off x="1416050" y="3889375"/>
            <a:ext cx="60325" cy="106680"/>
          </a:xfrm>
          <a:custGeom>
            <a:avLst/>
            <a:gdLst/>
            <a:ahLst/>
            <a:cxnLst/>
            <a:rect l="l" t="t" r="r" b="b"/>
            <a:pathLst>
              <a:path w="60325" h="106679">
                <a:moveTo>
                  <a:pt x="11430" y="76073"/>
                </a:moveTo>
                <a:lnTo>
                  <a:pt x="0" y="76073"/>
                </a:lnTo>
                <a:lnTo>
                  <a:pt x="1015" y="82423"/>
                </a:lnTo>
                <a:lnTo>
                  <a:pt x="29209" y="106299"/>
                </a:lnTo>
                <a:lnTo>
                  <a:pt x="36449" y="105791"/>
                </a:lnTo>
                <a:lnTo>
                  <a:pt x="42163" y="103758"/>
                </a:lnTo>
                <a:lnTo>
                  <a:pt x="47371" y="99949"/>
                </a:lnTo>
                <a:lnTo>
                  <a:pt x="51688" y="95757"/>
                </a:lnTo>
                <a:lnTo>
                  <a:pt x="53393" y="93599"/>
                </a:lnTo>
                <a:lnTo>
                  <a:pt x="25400" y="93599"/>
                </a:lnTo>
                <a:lnTo>
                  <a:pt x="22478" y="91948"/>
                </a:lnTo>
                <a:lnTo>
                  <a:pt x="11937" y="79756"/>
                </a:lnTo>
                <a:lnTo>
                  <a:pt x="11430" y="76073"/>
                </a:lnTo>
                <a:close/>
              </a:path>
              <a:path w="60325" h="106679">
                <a:moveTo>
                  <a:pt x="54101" y="46227"/>
                </a:moveTo>
                <a:lnTo>
                  <a:pt x="29209" y="46227"/>
                </a:lnTo>
                <a:lnTo>
                  <a:pt x="33019" y="46736"/>
                </a:lnTo>
                <a:lnTo>
                  <a:pt x="37337" y="48387"/>
                </a:lnTo>
                <a:lnTo>
                  <a:pt x="48387" y="69723"/>
                </a:lnTo>
                <a:lnTo>
                  <a:pt x="47878" y="74930"/>
                </a:lnTo>
                <a:lnTo>
                  <a:pt x="29209" y="93599"/>
                </a:lnTo>
                <a:lnTo>
                  <a:pt x="53393" y="93599"/>
                </a:lnTo>
                <a:lnTo>
                  <a:pt x="55499" y="90931"/>
                </a:lnTo>
                <a:lnTo>
                  <a:pt x="58419" y="84074"/>
                </a:lnTo>
                <a:lnTo>
                  <a:pt x="59816" y="77088"/>
                </a:lnTo>
                <a:lnTo>
                  <a:pt x="60325" y="69087"/>
                </a:lnTo>
                <a:lnTo>
                  <a:pt x="59816" y="61213"/>
                </a:lnTo>
                <a:lnTo>
                  <a:pt x="58419" y="54229"/>
                </a:lnTo>
                <a:lnTo>
                  <a:pt x="56006" y="48894"/>
                </a:lnTo>
                <a:lnTo>
                  <a:pt x="54101" y="46227"/>
                </a:lnTo>
                <a:close/>
              </a:path>
              <a:path w="60325" h="106679">
                <a:moveTo>
                  <a:pt x="56006" y="0"/>
                </a:moveTo>
                <a:lnTo>
                  <a:pt x="9525" y="0"/>
                </a:lnTo>
                <a:lnTo>
                  <a:pt x="2412" y="56387"/>
                </a:lnTo>
                <a:lnTo>
                  <a:pt x="12446" y="56387"/>
                </a:lnTo>
                <a:lnTo>
                  <a:pt x="15747" y="52069"/>
                </a:lnTo>
                <a:lnTo>
                  <a:pt x="19684" y="48894"/>
                </a:lnTo>
                <a:lnTo>
                  <a:pt x="23875" y="46736"/>
                </a:lnTo>
                <a:lnTo>
                  <a:pt x="29209" y="46227"/>
                </a:lnTo>
                <a:lnTo>
                  <a:pt x="54101" y="46227"/>
                </a:lnTo>
                <a:lnTo>
                  <a:pt x="52196" y="43561"/>
                </a:lnTo>
                <a:lnTo>
                  <a:pt x="49772" y="40893"/>
                </a:lnTo>
                <a:lnTo>
                  <a:pt x="13843" y="40893"/>
                </a:lnTo>
                <a:lnTo>
                  <a:pt x="17653" y="12192"/>
                </a:lnTo>
                <a:lnTo>
                  <a:pt x="56006" y="12192"/>
                </a:lnTo>
                <a:lnTo>
                  <a:pt x="56006" y="0"/>
                </a:lnTo>
                <a:close/>
              </a:path>
              <a:path w="60325" h="106679">
                <a:moveTo>
                  <a:pt x="31115" y="34036"/>
                </a:moveTo>
                <a:lnTo>
                  <a:pt x="25908" y="34543"/>
                </a:lnTo>
                <a:lnTo>
                  <a:pt x="21590" y="35687"/>
                </a:lnTo>
                <a:lnTo>
                  <a:pt x="17653" y="37718"/>
                </a:lnTo>
                <a:lnTo>
                  <a:pt x="13843" y="40893"/>
                </a:lnTo>
                <a:lnTo>
                  <a:pt x="49772" y="40893"/>
                </a:lnTo>
                <a:lnTo>
                  <a:pt x="48387" y="39369"/>
                </a:lnTo>
                <a:lnTo>
                  <a:pt x="43053" y="36194"/>
                </a:lnTo>
                <a:lnTo>
                  <a:pt x="37337" y="34543"/>
                </a:lnTo>
                <a:lnTo>
                  <a:pt x="31115" y="34036"/>
                </a:lnTo>
                <a:close/>
              </a:path>
            </a:pathLst>
          </a:custGeom>
          <a:solidFill>
            <a:srgbClr val="000080"/>
          </a:solidFill>
        </p:spPr>
        <p:txBody>
          <a:bodyPr wrap="square" lIns="0" tIns="0" rIns="0" bIns="0" rtlCol="0"/>
          <a:lstStyle/>
          <a:p>
            <a:endParaRPr/>
          </a:p>
        </p:txBody>
      </p:sp>
      <p:sp>
        <p:nvSpPr>
          <p:cNvPr id="94" name="object 94"/>
          <p:cNvSpPr/>
          <p:nvPr/>
        </p:nvSpPr>
        <p:spPr>
          <a:xfrm>
            <a:off x="2036826" y="3882961"/>
            <a:ext cx="426974" cy="141287"/>
          </a:xfrm>
          <a:prstGeom prst="rect">
            <a:avLst/>
          </a:prstGeom>
          <a:blipFill>
            <a:blip r:embed="rId19" cstate="print"/>
            <a:stretch>
              <a:fillRect/>
            </a:stretch>
          </a:blipFill>
        </p:spPr>
        <p:txBody>
          <a:bodyPr wrap="square" lIns="0" tIns="0" rIns="0" bIns="0" rtlCol="0"/>
          <a:lstStyle/>
          <a:p>
            <a:endParaRPr/>
          </a:p>
        </p:txBody>
      </p:sp>
      <p:sp>
        <p:nvSpPr>
          <p:cNvPr id="95" name="object 95"/>
          <p:cNvSpPr/>
          <p:nvPr/>
        </p:nvSpPr>
        <p:spPr>
          <a:xfrm>
            <a:off x="2508250" y="3883025"/>
            <a:ext cx="95250" cy="109474"/>
          </a:xfrm>
          <a:prstGeom prst="rect">
            <a:avLst/>
          </a:prstGeom>
          <a:blipFill>
            <a:blip r:embed="rId20" cstate="print"/>
            <a:stretch>
              <a:fillRect/>
            </a:stretch>
          </a:blipFill>
        </p:spPr>
        <p:txBody>
          <a:bodyPr wrap="square" lIns="0" tIns="0" rIns="0" bIns="0" rtlCol="0"/>
          <a:lstStyle/>
          <a:p>
            <a:endParaRPr/>
          </a:p>
        </p:txBody>
      </p:sp>
      <p:sp>
        <p:nvSpPr>
          <p:cNvPr id="96" name="object 96"/>
          <p:cNvSpPr/>
          <p:nvPr/>
        </p:nvSpPr>
        <p:spPr>
          <a:xfrm>
            <a:off x="1357375" y="4079875"/>
            <a:ext cx="33655" cy="106680"/>
          </a:xfrm>
          <a:custGeom>
            <a:avLst/>
            <a:gdLst/>
            <a:ahLst/>
            <a:cxnLst/>
            <a:rect l="l" t="t" r="r" b="b"/>
            <a:pathLst>
              <a:path w="33655" h="106679">
                <a:moveTo>
                  <a:pt x="33274" y="0"/>
                </a:moveTo>
                <a:lnTo>
                  <a:pt x="24257" y="0"/>
                </a:lnTo>
                <a:lnTo>
                  <a:pt x="23368" y="4825"/>
                </a:lnTo>
                <a:lnTo>
                  <a:pt x="21843" y="9143"/>
                </a:lnTo>
                <a:lnTo>
                  <a:pt x="0" y="20319"/>
                </a:lnTo>
                <a:lnTo>
                  <a:pt x="0" y="31495"/>
                </a:lnTo>
                <a:lnTo>
                  <a:pt x="20828" y="31495"/>
                </a:lnTo>
                <a:lnTo>
                  <a:pt x="20828" y="106299"/>
                </a:lnTo>
                <a:lnTo>
                  <a:pt x="33274" y="106299"/>
                </a:lnTo>
                <a:lnTo>
                  <a:pt x="33274" y="0"/>
                </a:lnTo>
                <a:close/>
              </a:path>
            </a:pathLst>
          </a:custGeom>
          <a:solidFill>
            <a:srgbClr val="000080"/>
          </a:solidFill>
        </p:spPr>
        <p:txBody>
          <a:bodyPr wrap="square" lIns="0" tIns="0" rIns="0" bIns="0" rtlCol="0"/>
          <a:lstStyle/>
          <a:p>
            <a:endParaRPr/>
          </a:p>
        </p:txBody>
      </p:sp>
      <p:sp>
        <p:nvSpPr>
          <p:cNvPr id="97" name="object 97"/>
          <p:cNvSpPr/>
          <p:nvPr/>
        </p:nvSpPr>
        <p:spPr>
          <a:xfrm>
            <a:off x="1417700" y="4079875"/>
            <a:ext cx="60325" cy="107950"/>
          </a:xfrm>
          <a:custGeom>
            <a:avLst/>
            <a:gdLst/>
            <a:ahLst/>
            <a:cxnLst/>
            <a:rect l="l" t="t" r="r" b="b"/>
            <a:pathLst>
              <a:path w="60325" h="107950">
                <a:moveTo>
                  <a:pt x="32258" y="0"/>
                </a:moveTo>
                <a:lnTo>
                  <a:pt x="28956" y="0"/>
                </a:lnTo>
                <a:lnTo>
                  <a:pt x="25146" y="1016"/>
                </a:lnTo>
                <a:lnTo>
                  <a:pt x="10921" y="11683"/>
                </a:lnTo>
                <a:lnTo>
                  <a:pt x="8509" y="14858"/>
                </a:lnTo>
                <a:lnTo>
                  <a:pt x="6096" y="19050"/>
                </a:lnTo>
                <a:lnTo>
                  <a:pt x="4699" y="23241"/>
                </a:lnTo>
                <a:lnTo>
                  <a:pt x="1778" y="33274"/>
                </a:lnTo>
                <a:lnTo>
                  <a:pt x="1396" y="38607"/>
                </a:lnTo>
                <a:lnTo>
                  <a:pt x="381" y="44957"/>
                </a:lnTo>
                <a:lnTo>
                  <a:pt x="112" y="49783"/>
                </a:lnTo>
                <a:lnTo>
                  <a:pt x="0" y="64516"/>
                </a:lnTo>
                <a:lnTo>
                  <a:pt x="381" y="70357"/>
                </a:lnTo>
                <a:lnTo>
                  <a:pt x="18034" y="104775"/>
                </a:lnTo>
                <a:lnTo>
                  <a:pt x="20828" y="105791"/>
                </a:lnTo>
                <a:lnTo>
                  <a:pt x="23749" y="106933"/>
                </a:lnTo>
                <a:lnTo>
                  <a:pt x="27432" y="107950"/>
                </a:lnTo>
                <a:lnTo>
                  <a:pt x="30861" y="107950"/>
                </a:lnTo>
                <a:lnTo>
                  <a:pt x="54302" y="95250"/>
                </a:lnTo>
                <a:lnTo>
                  <a:pt x="30861" y="95250"/>
                </a:lnTo>
                <a:lnTo>
                  <a:pt x="27432" y="94742"/>
                </a:lnTo>
                <a:lnTo>
                  <a:pt x="13208" y="72008"/>
                </a:lnTo>
                <a:lnTo>
                  <a:pt x="13715" y="67182"/>
                </a:lnTo>
                <a:lnTo>
                  <a:pt x="31242" y="49149"/>
                </a:lnTo>
                <a:lnTo>
                  <a:pt x="54315" y="49149"/>
                </a:lnTo>
                <a:lnTo>
                  <a:pt x="53993" y="48641"/>
                </a:lnTo>
                <a:lnTo>
                  <a:pt x="12318" y="48641"/>
                </a:lnTo>
                <a:lnTo>
                  <a:pt x="12700" y="39624"/>
                </a:lnTo>
                <a:lnTo>
                  <a:pt x="14224" y="32257"/>
                </a:lnTo>
                <a:lnTo>
                  <a:pt x="15621" y="26416"/>
                </a:lnTo>
                <a:lnTo>
                  <a:pt x="18415" y="21717"/>
                </a:lnTo>
                <a:lnTo>
                  <a:pt x="20828" y="16891"/>
                </a:lnTo>
                <a:lnTo>
                  <a:pt x="24130" y="14858"/>
                </a:lnTo>
                <a:lnTo>
                  <a:pt x="28448" y="12700"/>
                </a:lnTo>
                <a:lnTo>
                  <a:pt x="32765" y="12192"/>
                </a:lnTo>
                <a:lnTo>
                  <a:pt x="55562" y="12192"/>
                </a:lnTo>
                <a:lnTo>
                  <a:pt x="54990" y="11049"/>
                </a:lnTo>
                <a:lnTo>
                  <a:pt x="51689" y="7366"/>
                </a:lnTo>
                <a:lnTo>
                  <a:pt x="47879" y="4191"/>
                </a:lnTo>
                <a:lnTo>
                  <a:pt x="43180" y="1524"/>
                </a:lnTo>
                <a:lnTo>
                  <a:pt x="38354" y="507"/>
                </a:lnTo>
                <a:lnTo>
                  <a:pt x="32258" y="0"/>
                </a:lnTo>
                <a:close/>
              </a:path>
              <a:path w="60325" h="107950">
                <a:moveTo>
                  <a:pt x="54315" y="49149"/>
                </a:moveTo>
                <a:lnTo>
                  <a:pt x="31242" y="49149"/>
                </a:lnTo>
                <a:lnTo>
                  <a:pt x="34671" y="49783"/>
                </a:lnTo>
                <a:lnTo>
                  <a:pt x="38354" y="50800"/>
                </a:lnTo>
                <a:lnTo>
                  <a:pt x="47879" y="67182"/>
                </a:lnTo>
                <a:lnTo>
                  <a:pt x="48387" y="72008"/>
                </a:lnTo>
                <a:lnTo>
                  <a:pt x="47879" y="76707"/>
                </a:lnTo>
                <a:lnTo>
                  <a:pt x="47498" y="82042"/>
                </a:lnTo>
                <a:lnTo>
                  <a:pt x="45974" y="85725"/>
                </a:lnTo>
                <a:lnTo>
                  <a:pt x="30861" y="95250"/>
                </a:lnTo>
                <a:lnTo>
                  <a:pt x="54302" y="95250"/>
                </a:lnTo>
                <a:lnTo>
                  <a:pt x="60213" y="70357"/>
                </a:lnTo>
                <a:lnTo>
                  <a:pt x="59817" y="64516"/>
                </a:lnTo>
                <a:lnTo>
                  <a:pt x="58420" y="57657"/>
                </a:lnTo>
                <a:lnTo>
                  <a:pt x="56007" y="51816"/>
                </a:lnTo>
                <a:lnTo>
                  <a:pt x="54315" y="49149"/>
                </a:lnTo>
                <a:close/>
              </a:path>
              <a:path w="60325" h="107950">
                <a:moveTo>
                  <a:pt x="32765" y="37083"/>
                </a:moveTo>
                <a:lnTo>
                  <a:pt x="27051" y="37592"/>
                </a:lnTo>
                <a:lnTo>
                  <a:pt x="21336" y="39624"/>
                </a:lnTo>
                <a:lnTo>
                  <a:pt x="16129" y="43433"/>
                </a:lnTo>
                <a:lnTo>
                  <a:pt x="12318" y="48641"/>
                </a:lnTo>
                <a:lnTo>
                  <a:pt x="53993" y="48641"/>
                </a:lnTo>
                <a:lnTo>
                  <a:pt x="32765" y="37083"/>
                </a:lnTo>
                <a:close/>
              </a:path>
              <a:path w="60325" h="107950">
                <a:moveTo>
                  <a:pt x="55562" y="12192"/>
                </a:moveTo>
                <a:lnTo>
                  <a:pt x="36068" y="12192"/>
                </a:lnTo>
                <a:lnTo>
                  <a:pt x="38862" y="13207"/>
                </a:lnTo>
                <a:lnTo>
                  <a:pt x="41275" y="14858"/>
                </a:lnTo>
                <a:lnTo>
                  <a:pt x="48387" y="27558"/>
                </a:lnTo>
                <a:lnTo>
                  <a:pt x="59817" y="27558"/>
                </a:lnTo>
                <a:lnTo>
                  <a:pt x="58801" y="21717"/>
                </a:lnTo>
                <a:lnTo>
                  <a:pt x="57404" y="15875"/>
                </a:lnTo>
                <a:lnTo>
                  <a:pt x="55562" y="12192"/>
                </a:lnTo>
                <a:close/>
              </a:path>
            </a:pathLst>
          </a:custGeom>
          <a:solidFill>
            <a:srgbClr val="000080"/>
          </a:solidFill>
        </p:spPr>
        <p:txBody>
          <a:bodyPr wrap="square" lIns="0" tIns="0" rIns="0" bIns="0" rtlCol="0"/>
          <a:lstStyle/>
          <a:p>
            <a:endParaRPr/>
          </a:p>
        </p:txBody>
      </p:sp>
      <p:sp>
        <p:nvSpPr>
          <p:cNvPr id="98" name="object 98"/>
          <p:cNvSpPr/>
          <p:nvPr/>
        </p:nvSpPr>
        <p:spPr>
          <a:xfrm>
            <a:off x="2036826" y="4076700"/>
            <a:ext cx="190500" cy="111125"/>
          </a:xfrm>
          <a:prstGeom prst="rect">
            <a:avLst/>
          </a:prstGeom>
          <a:blipFill>
            <a:blip r:embed="rId21" cstate="print"/>
            <a:stretch>
              <a:fillRect/>
            </a:stretch>
          </a:blipFill>
        </p:spPr>
        <p:txBody>
          <a:bodyPr wrap="square" lIns="0" tIns="0" rIns="0" bIns="0" rtlCol="0"/>
          <a:lstStyle/>
          <a:p>
            <a:endParaRPr/>
          </a:p>
        </p:txBody>
      </p:sp>
      <p:sp>
        <p:nvSpPr>
          <p:cNvPr id="99" name="object 99"/>
          <p:cNvSpPr/>
          <p:nvPr/>
        </p:nvSpPr>
        <p:spPr>
          <a:xfrm>
            <a:off x="2273300" y="4076700"/>
            <a:ext cx="59055" cy="109855"/>
          </a:xfrm>
          <a:custGeom>
            <a:avLst/>
            <a:gdLst/>
            <a:ahLst/>
            <a:cxnLst/>
            <a:rect l="l" t="t" r="r" b="b"/>
            <a:pathLst>
              <a:path w="59055" h="109854">
                <a:moveTo>
                  <a:pt x="58800" y="0"/>
                </a:moveTo>
                <a:lnTo>
                  <a:pt x="0" y="0"/>
                </a:lnTo>
                <a:lnTo>
                  <a:pt x="0" y="109474"/>
                </a:lnTo>
                <a:lnTo>
                  <a:pt x="11683" y="109474"/>
                </a:lnTo>
                <a:lnTo>
                  <a:pt x="11683" y="58674"/>
                </a:lnTo>
                <a:lnTo>
                  <a:pt x="53086" y="58674"/>
                </a:lnTo>
                <a:lnTo>
                  <a:pt x="53086" y="45466"/>
                </a:lnTo>
                <a:lnTo>
                  <a:pt x="11683" y="45466"/>
                </a:lnTo>
                <a:lnTo>
                  <a:pt x="11683" y="13207"/>
                </a:lnTo>
                <a:lnTo>
                  <a:pt x="58800" y="13207"/>
                </a:lnTo>
                <a:lnTo>
                  <a:pt x="58800" y="0"/>
                </a:lnTo>
                <a:close/>
              </a:path>
            </a:pathLst>
          </a:custGeom>
          <a:solidFill>
            <a:srgbClr val="000080"/>
          </a:solidFill>
        </p:spPr>
        <p:txBody>
          <a:bodyPr wrap="square" lIns="0" tIns="0" rIns="0" bIns="0" rtlCol="0"/>
          <a:lstStyle/>
          <a:p>
            <a:endParaRPr/>
          </a:p>
        </p:txBody>
      </p:sp>
      <p:sp>
        <p:nvSpPr>
          <p:cNvPr id="100" name="object 100"/>
          <p:cNvSpPr/>
          <p:nvPr/>
        </p:nvSpPr>
        <p:spPr>
          <a:xfrm>
            <a:off x="1357375" y="4273550"/>
            <a:ext cx="33655" cy="104775"/>
          </a:xfrm>
          <a:custGeom>
            <a:avLst/>
            <a:gdLst/>
            <a:ahLst/>
            <a:cxnLst/>
            <a:rect l="l" t="t" r="r" b="b"/>
            <a:pathLst>
              <a:path w="33655" h="104775">
                <a:moveTo>
                  <a:pt x="33274" y="0"/>
                </a:moveTo>
                <a:lnTo>
                  <a:pt x="24257" y="0"/>
                </a:lnTo>
                <a:lnTo>
                  <a:pt x="23368" y="5206"/>
                </a:lnTo>
                <a:lnTo>
                  <a:pt x="21843" y="9525"/>
                </a:lnTo>
                <a:lnTo>
                  <a:pt x="0" y="20574"/>
                </a:lnTo>
                <a:lnTo>
                  <a:pt x="0" y="31623"/>
                </a:lnTo>
                <a:lnTo>
                  <a:pt x="20828" y="31623"/>
                </a:lnTo>
                <a:lnTo>
                  <a:pt x="20828" y="104775"/>
                </a:lnTo>
                <a:lnTo>
                  <a:pt x="33274" y="104775"/>
                </a:lnTo>
                <a:lnTo>
                  <a:pt x="33274" y="0"/>
                </a:lnTo>
                <a:close/>
              </a:path>
            </a:pathLst>
          </a:custGeom>
          <a:solidFill>
            <a:srgbClr val="000080"/>
          </a:solidFill>
        </p:spPr>
        <p:txBody>
          <a:bodyPr wrap="square" lIns="0" tIns="0" rIns="0" bIns="0" rtlCol="0"/>
          <a:lstStyle/>
          <a:p>
            <a:endParaRPr/>
          </a:p>
        </p:txBody>
      </p:sp>
      <p:sp>
        <p:nvSpPr>
          <p:cNvPr id="101" name="object 101"/>
          <p:cNvSpPr/>
          <p:nvPr/>
        </p:nvSpPr>
        <p:spPr>
          <a:xfrm>
            <a:off x="1417700" y="4275073"/>
            <a:ext cx="60325" cy="103505"/>
          </a:xfrm>
          <a:custGeom>
            <a:avLst/>
            <a:gdLst/>
            <a:ahLst/>
            <a:cxnLst/>
            <a:rect l="l" t="t" r="r" b="b"/>
            <a:pathLst>
              <a:path w="60325" h="103504">
                <a:moveTo>
                  <a:pt x="60325" y="0"/>
                </a:moveTo>
                <a:lnTo>
                  <a:pt x="0" y="0"/>
                </a:lnTo>
                <a:lnTo>
                  <a:pt x="0" y="14350"/>
                </a:lnTo>
                <a:lnTo>
                  <a:pt x="48133" y="14350"/>
                </a:lnTo>
                <a:lnTo>
                  <a:pt x="40767" y="23875"/>
                </a:lnTo>
                <a:lnTo>
                  <a:pt x="19431" y="67309"/>
                </a:lnTo>
                <a:lnTo>
                  <a:pt x="12065" y="103250"/>
                </a:lnTo>
                <a:lnTo>
                  <a:pt x="24765" y="103250"/>
                </a:lnTo>
                <a:lnTo>
                  <a:pt x="26670" y="90550"/>
                </a:lnTo>
                <a:lnTo>
                  <a:pt x="29083" y="78358"/>
                </a:lnTo>
                <a:lnTo>
                  <a:pt x="32512" y="66675"/>
                </a:lnTo>
                <a:lnTo>
                  <a:pt x="36449" y="54609"/>
                </a:lnTo>
                <a:lnTo>
                  <a:pt x="41275" y="43433"/>
                </a:lnTo>
                <a:lnTo>
                  <a:pt x="47117" y="33400"/>
                </a:lnTo>
                <a:lnTo>
                  <a:pt x="52959" y="22859"/>
                </a:lnTo>
                <a:lnTo>
                  <a:pt x="60325" y="12700"/>
                </a:lnTo>
                <a:lnTo>
                  <a:pt x="60325" y="0"/>
                </a:lnTo>
                <a:close/>
              </a:path>
            </a:pathLst>
          </a:custGeom>
          <a:solidFill>
            <a:srgbClr val="000080"/>
          </a:solidFill>
        </p:spPr>
        <p:txBody>
          <a:bodyPr wrap="square" lIns="0" tIns="0" rIns="0" bIns="0" rtlCol="0"/>
          <a:lstStyle/>
          <a:p>
            <a:endParaRPr/>
          </a:p>
        </p:txBody>
      </p:sp>
      <p:sp>
        <p:nvSpPr>
          <p:cNvPr id="102" name="object 102"/>
          <p:cNvSpPr/>
          <p:nvPr/>
        </p:nvSpPr>
        <p:spPr>
          <a:xfrm>
            <a:off x="2036826" y="4268723"/>
            <a:ext cx="407924" cy="111125"/>
          </a:xfrm>
          <a:prstGeom prst="rect">
            <a:avLst/>
          </a:prstGeom>
          <a:blipFill>
            <a:blip r:embed="rId22" cstate="print"/>
            <a:stretch>
              <a:fillRect/>
            </a:stretch>
          </a:blipFill>
        </p:spPr>
        <p:txBody>
          <a:bodyPr wrap="square" lIns="0" tIns="0" rIns="0" bIns="0" rtlCol="0"/>
          <a:lstStyle/>
          <a:p>
            <a:endParaRPr/>
          </a:p>
        </p:txBody>
      </p:sp>
      <p:sp>
        <p:nvSpPr>
          <p:cNvPr id="103" name="object 103"/>
          <p:cNvSpPr/>
          <p:nvPr/>
        </p:nvSpPr>
        <p:spPr>
          <a:xfrm>
            <a:off x="2482850" y="4267200"/>
            <a:ext cx="111187" cy="114300"/>
          </a:xfrm>
          <a:prstGeom prst="rect">
            <a:avLst/>
          </a:prstGeom>
          <a:blipFill>
            <a:blip r:embed="rId23" cstate="print"/>
            <a:stretch>
              <a:fillRect/>
            </a:stretch>
          </a:blipFill>
        </p:spPr>
        <p:txBody>
          <a:bodyPr wrap="square" lIns="0" tIns="0" rIns="0" bIns="0" rtlCol="0"/>
          <a:lstStyle/>
          <a:p>
            <a:endParaRPr/>
          </a:p>
        </p:txBody>
      </p:sp>
      <p:sp>
        <p:nvSpPr>
          <p:cNvPr id="104" name="object 104"/>
          <p:cNvSpPr/>
          <p:nvPr/>
        </p:nvSpPr>
        <p:spPr>
          <a:xfrm>
            <a:off x="1357375" y="4465573"/>
            <a:ext cx="33655" cy="106680"/>
          </a:xfrm>
          <a:custGeom>
            <a:avLst/>
            <a:gdLst/>
            <a:ahLst/>
            <a:cxnLst/>
            <a:rect l="l" t="t" r="r" b="b"/>
            <a:pathLst>
              <a:path w="33655" h="106679">
                <a:moveTo>
                  <a:pt x="33274" y="0"/>
                </a:moveTo>
                <a:lnTo>
                  <a:pt x="24257" y="0"/>
                </a:lnTo>
                <a:lnTo>
                  <a:pt x="23368" y="4825"/>
                </a:lnTo>
                <a:lnTo>
                  <a:pt x="21843" y="9143"/>
                </a:lnTo>
                <a:lnTo>
                  <a:pt x="0" y="20319"/>
                </a:lnTo>
                <a:lnTo>
                  <a:pt x="0" y="31623"/>
                </a:lnTo>
                <a:lnTo>
                  <a:pt x="20828" y="31623"/>
                </a:lnTo>
                <a:lnTo>
                  <a:pt x="20828" y="106425"/>
                </a:lnTo>
                <a:lnTo>
                  <a:pt x="33274" y="106425"/>
                </a:lnTo>
                <a:lnTo>
                  <a:pt x="33274" y="0"/>
                </a:lnTo>
                <a:close/>
              </a:path>
            </a:pathLst>
          </a:custGeom>
          <a:solidFill>
            <a:srgbClr val="000066"/>
          </a:solidFill>
        </p:spPr>
        <p:txBody>
          <a:bodyPr wrap="square" lIns="0" tIns="0" rIns="0" bIns="0" rtlCol="0"/>
          <a:lstStyle/>
          <a:p>
            <a:endParaRPr/>
          </a:p>
        </p:txBody>
      </p:sp>
      <p:sp>
        <p:nvSpPr>
          <p:cNvPr id="105" name="object 105"/>
          <p:cNvSpPr/>
          <p:nvPr/>
        </p:nvSpPr>
        <p:spPr>
          <a:xfrm>
            <a:off x="1417700" y="4465573"/>
            <a:ext cx="60325" cy="107950"/>
          </a:xfrm>
          <a:custGeom>
            <a:avLst/>
            <a:gdLst/>
            <a:ahLst/>
            <a:cxnLst/>
            <a:rect l="l" t="t" r="r" b="b"/>
            <a:pathLst>
              <a:path w="60325" h="107950">
                <a:moveTo>
                  <a:pt x="29845" y="0"/>
                </a:moveTo>
                <a:lnTo>
                  <a:pt x="2793" y="26034"/>
                </a:lnTo>
                <a:lnTo>
                  <a:pt x="2793" y="29718"/>
                </a:lnTo>
                <a:lnTo>
                  <a:pt x="9652" y="43433"/>
                </a:lnTo>
                <a:lnTo>
                  <a:pt x="11557" y="45593"/>
                </a:lnTo>
                <a:lnTo>
                  <a:pt x="14478" y="47117"/>
                </a:lnTo>
                <a:lnTo>
                  <a:pt x="11049" y="49275"/>
                </a:lnTo>
                <a:lnTo>
                  <a:pt x="8128" y="51943"/>
                </a:lnTo>
                <a:lnTo>
                  <a:pt x="0" y="69342"/>
                </a:lnTo>
                <a:lnTo>
                  <a:pt x="0" y="74168"/>
                </a:lnTo>
                <a:lnTo>
                  <a:pt x="23114" y="106933"/>
                </a:lnTo>
                <a:lnTo>
                  <a:pt x="29845" y="107950"/>
                </a:lnTo>
                <a:lnTo>
                  <a:pt x="37084" y="106933"/>
                </a:lnTo>
                <a:lnTo>
                  <a:pt x="42418" y="105409"/>
                </a:lnTo>
                <a:lnTo>
                  <a:pt x="48260" y="102234"/>
                </a:lnTo>
                <a:lnTo>
                  <a:pt x="52070" y="98425"/>
                </a:lnTo>
                <a:lnTo>
                  <a:pt x="55056" y="94742"/>
                </a:lnTo>
                <a:lnTo>
                  <a:pt x="29845" y="94742"/>
                </a:lnTo>
                <a:lnTo>
                  <a:pt x="26543" y="94233"/>
                </a:lnTo>
                <a:lnTo>
                  <a:pt x="12065" y="74168"/>
                </a:lnTo>
                <a:lnTo>
                  <a:pt x="12446" y="69342"/>
                </a:lnTo>
                <a:lnTo>
                  <a:pt x="12954" y="65658"/>
                </a:lnTo>
                <a:lnTo>
                  <a:pt x="14478" y="61975"/>
                </a:lnTo>
                <a:lnTo>
                  <a:pt x="16890" y="59817"/>
                </a:lnTo>
                <a:lnTo>
                  <a:pt x="19304" y="57150"/>
                </a:lnTo>
                <a:lnTo>
                  <a:pt x="22606" y="55625"/>
                </a:lnTo>
                <a:lnTo>
                  <a:pt x="26543" y="54609"/>
                </a:lnTo>
                <a:lnTo>
                  <a:pt x="29845" y="53975"/>
                </a:lnTo>
                <a:lnTo>
                  <a:pt x="54483" y="53975"/>
                </a:lnTo>
                <a:lnTo>
                  <a:pt x="51562" y="51943"/>
                </a:lnTo>
                <a:lnTo>
                  <a:pt x="49149" y="49275"/>
                </a:lnTo>
                <a:lnTo>
                  <a:pt x="45846" y="47117"/>
                </a:lnTo>
                <a:lnTo>
                  <a:pt x="48260" y="45593"/>
                </a:lnTo>
                <a:lnTo>
                  <a:pt x="50673" y="43433"/>
                </a:lnTo>
                <a:lnTo>
                  <a:pt x="51121" y="42925"/>
                </a:lnTo>
                <a:lnTo>
                  <a:pt x="26543" y="42925"/>
                </a:lnTo>
                <a:lnTo>
                  <a:pt x="23621" y="41909"/>
                </a:lnTo>
                <a:lnTo>
                  <a:pt x="20701" y="40767"/>
                </a:lnTo>
                <a:lnTo>
                  <a:pt x="18796" y="38734"/>
                </a:lnTo>
                <a:lnTo>
                  <a:pt x="17271" y="36068"/>
                </a:lnTo>
                <a:lnTo>
                  <a:pt x="15367" y="33908"/>
                </a:lnTo>
                <a:lnTo>
                  <a:pt x="14859" y="30733"/>
                </a:lnTo>
                <a:lnTo>
                  <a:pt x="14478" y="27558"/>
                </a:lnTo>
                <a:lnTo>
                  <a:pt x="14859" y="23875"/>
                </a:lnTo>
                <a:lnTo>
                  <a:pt x="15367" y="20700"/>
                </a:lnTo>
                <a:lnTo>
                  <a:pt x="17271" y="18542"/>
                </a:lnTo>
                <a:lnTo>
                  <a:pt x="18796" y="16509"/>
                </a:lnTo>
                <a:lnTo>
                  <a:pt x="20701" y="14858"/>
                </a:lnTo>
                <a:lnTo>
                  <a:pt x="23114" y="13334"/>
                </a:lnTo>
                <a:lnTo>
                  <a:pt x="26543" y="12192"/>
                </a:lnTo>
                <a:lnTo>
                  <a:pt x="53670" y="12192"/>
                </a:lnTo>
                <a:lnTo>
                  <a:pt x="53086" y="11175"/>
                </a:lnTo>
                <a:lnTo>
                  <a:pt x="49657" y="7493"/>
                </a:lnTo>
                <a:lnTo>
                  <a:pt x="46228" y="4318"/>
                </a:lnTo>
                <a:lnTo>
                  <a:pt x="41402" y="1650"/>
                </a:lnTo>
                <a:lnTo>
                  <a:pt x="36195" y="634"/>
                </a:lnTo>
                <a:lnTo>
                  <a:pt x="29845" y="0"/>
                </a:lnTo>
                <a:close/>
              </a:path>
              <a:path w="60325" h="107950">
                <a:moveTo>
                  <a:pt x="54483" y="53975"/>
                </a:moveTo>
                <a:lnTo>
                  <a:pt x="29845" y="53975"/>
                </a:lnTo>
                <a:lnTo>
                  <a:pt x="33782" y="54609"/>
                </a:lnTo>
                <a:lnTo>
                  <a:pt x="37592" y="55625"/>
                </a:lnTo>
                <a:lnTo>
                  <a:pt x="40512" y="57150"/>
                </a:lnTo>
                <a:lnTo>
                  <a:pt x="43434" y="59817"/>
                </a:lnTo>
                <a:lnTo>
                  <a:pt x="45846" y="61975"/>
                </a:lnTo>
                <a:lnTo>
                  <a:pt x="47243" y="65658"/>
                </a:lnTo>
                <a:lnTo>
                  <a:pt x="47752" y="69342"/>
                </a:lnTo>
                <a:lnTo>
                  <a:pt x="48260" y="74168"/>
                </a:lnTo>
                <a:lnTo>
                  <a:pt x="47243" y="82550"/>
                </a:lnTo>
                <a:lnTo>
                  <a:pt x="45846" y="86359"/>
                </a:lnTo>
                <a:lnTo>
                  <a:pt x="43434" y="89534"/>
                </a:lnTo>
                <a:lnTo>
                  <a:pt x="40512" y="91567"/>
                </a:lnTo>
                <a:lnTo>
                  <a:pt x="37592" y="93725"/>
                </a:lnTo>
                <a:lnTo>
                  <a:pt x="29845" y="94742"/>
                </a:lnTo>
                <a:lnTo>
                  <a:pt x="55056" y="94742"/>
                </a:lnTo>
                <a:lnTo>
                  <a:pt x="55880" y="93725"/>
                </a:lnTo>
                <a:lnTo>
                  <a:pt x="58293" y="87883"/>
                </a:lnTo>
                <a:lnTo>
                  <a:pt x="59817" y="81025"/>
                </a:lnTo>
                <a:lnTo>
                  <a:pt x="60325" y="74168"/>
                </a:lnTo>
                <a:lnTo>
                  <a:pt x="60325" y="69342"/>
                </a:lnTo>
                <a:lnTo>
                  <a:pt x="58293" y="60959"/>
                </a:lnTo>
                <a:lnTo>
                  <a:pt x="56896" y="57150"/>
                </a:lnTo>
                <a:lnTo>
                  <a:pt x="54483" y="53975"/>
                </a:lnTo>
                <a:close/>
              </a:path>
              <a:path w="60325" h="107950">
                <a:moveTo>
                  <a:pt x="53670" y="12192"/>
                </a:moveTo>
                <a:lnTo>
                  <a:pt x="33274" y="12192"/>
                </a:lnTo>
                <a:lnTo>
                  <a:pt x="36576" y="13334"/>
                </a:lnTo>
                <a:lnTo>
                  <a:pt x="38989" y="14858"/>
                </a:lnTo>
                <a:lnTo>
                  <a:pt x="45339" y="27558"/>
                </a:lnTo>
                <a:lnTo>
                  <a:pt x="44831" y="30733"/>
                </a:lnTo>
                <a:lnTo>
                  <a:pt x="43815" y="33908"/>
                </a:lnTo>
                <a:lnTo>
                  <a:pt x="42418" y="36068"/>
                </a:lnTo>
                <a:lnTo>
                  <a:pt x="41021" y="38734"/>
                </a:lnTo>
                <a:lnTo>
                  <a:pt x="38989" y="40767"/>
                </a:lnTo>
                <a:lnTo>
                  <a:pt x="36195" y="41909"/>
                </a:lnTo>
                <a:lnTo>
                  <a:pt x="33274" y="42925"/>
                </a:lnTo>
                <a:lnTo>
                  <a:pt x="51121" y="42925"/>
                </a:lnTo>
                <a:lnTo>
                  <a:pt x="57404" y="29718"/>
                </a:lnTo>
                <a:lnTo>
                  <a:pt x="57404" y="26034"/>
                </a:lnTo>
                <a:lnTo>
                  <a:pt x="56896" y="20193"/>
                </a:lnTo>
                <a:lnTo>
                  <a:pt x="55499" y="15367"/>
                </a:lnTo>
                <a:lnTo>
                  <a:pt x="53670" y="12192"/>
                </a:lnTo>
                <a:close/>
              </a:path>
            </a:pathLst>
          </a:custGeom>
          <a:solidFill>
            <a:srgbClr val="000066"/>
          </a:solidFill>
        </p:spPr>
        <p:txBody>
          <a:bodyPr wrap="square" lIns="0" tIns="0" rIns="0" bIns="0" rtlCol="0"/>
          <a:lstStyle/>
          <a:p>
            <a:endParaRPr/>
          </a:p>
        </p:txBody>
      </p:sp>
      <p:sp>
        <p:nvSpPr>
          <p:cNvPr id="106" name="object 106"/>
          <p:cNvSpPr/>
          <p:nvPr/>
        </p:nvSpPr>
        <p:spPr>
          <a:xfrm>
            <a:off x="2036826" y="4462398"/>
            <a:ext cx="355600" cy="111125"/>
          </a:xfrm>
          <a:prstGeom prst="rect">
            <a:avLst/>
          </a:prstGeom>
          <a:blipFill>
            <a:blip r:embed="rId24" cstate="print"/>
            <a:stretch>
              <a:fillRect/>
            </a:stretch>
          </a:blipFill>
        </p:spPr>
        <p:txBody>
          <a:bodyPr wrap="square" lIns="0" tIns="0" rIns="0" bIns="0" rtlCol="0"/>
          <a:lstStyle/>
          <a:p>
            <a:endParaRPr/>
          </a:p>
        </p:txBody>
      </p:sp>
      <p:sp>
        <p:nvSpPr>
          <p:cNvPr id="107" name="object 107"/>
          <p:cNvSpPr/>
          <p:nvPr/>
        </p:nvSpPr>
        <p:spPr>
          <a:xfrm>
            <a:off x="2435225" y="4462398"/>
            <a:ext cx="73025" cy="109600"/>
          </a:xfrm>
          <a:prstGeom prst="rect">
            <a:avLst/>
          </a:prstGeom>
          <a:blipFill>
            <a:blip r:embed="rId25" cstate="print"/>
            <a:stretch>
              <a:fillRect/>
            </a:stretch>
          </a:blipFill>
        </p:spPr>
        <p:txBody>
          <a:bodyPr wrap="square" lIns="0" tIns="0" rIns="0" bIns="0" rtlCol="0"/>
          <a:lstStyle/>
          <a:p>
            <a:endParaRPr/>
          </a:p>
        </p:txBody>
      </p:sp>
      <p:sp>
        <p:nvSpPr>
          <p:cNvPr id="108" name="object 108"/>
          <p:cNvSpPr/>
          <p:nvPr/>
        </p:nvSpPr>
        <p:spPr>
          <a:xfrm>
            <a:off x="1357375" y="4659248"/>
            <a:ext cx="33655" cy="104775"/>
          </a:xfrm>
          <a:custGeom>
            <a:avLst/>
            <a:gdLst/>
            <a:ahLst/>
            <a:cxnLst/>
            <a:rect l="l" t="t" r="r" b="b"/>
            <a:pathLst>
              <a:path w="33655" h="104775">
                <a:moveTo>
                  <a:pt x="33274" y="0"/>
                </a:moveTo>
                <a:lnTo>
                  <a:pt x="24257" y="0"/>
                </a:lnTo>
                <a:lnTo>
                  <a:pt x="23368" y="5333"/>
                </a:lnTo>
                <a:lnTo>
                  <a:pt x="21843" y="9525"/>
                </a:lnTo>
                <a:lnTo>
                  <a:pt x="0" y="20574"/>
                </a:lnTo>
                <a:lnTo>
                  <a:pt x="0" y="31623"/>
                </a:lnTo>
                <a:lnTo>
                  <a:pt x="20828" y="31623"/>
                </a:lnTo>
                <a:lnTo>
                  <a:pt x="20828" y="104775"/>
                </a:lnTo>
                <a:lnTo>
                  <a:pt x="33274" y="104775"/>
                </a:lnTo>
                <a:lnTo>
                  <a:pt x="33274" y="0"/>
                </a:lnTo>
                <a:close/>
              </a:path>
            </a:pathLst>
          </a:custGeom>
          <a:solidFill>
            <a:srgbClr val="000080"/>
          </a:solidFill>
        </p:spPr>
        <p:txBody>
          <a:bodyPr wrap="square" lIns="0" tIns="0" rIns="0" bIns="0" rtlCol="0"/>
          <a:lstStyle/>
          <a:p>
            <a:endParaRPr/>
          </a:p>
        </p:txBody>
      </p:sp>
      <p:sp>
        <p:nvSpPr>
          <p:cNvPr id="109" name="object 109"/>
          <p:cNvSpPr/>
          <p:nvPr/>
        </p:nvSpPr>
        <p:spPr>
          <a:xfrm>
            <a:off x="1416155" y="4659248"/>
            <a:ext cx="62230" cy="107950"/>
          </a:xfrm>
          <a:custGeom>
            <a:avLst/>
            <a:gdLst/>
            <a:ahLst/>
            <a:cxnLst/>
            <a:rect l="l" t="t" r="r" b="b"/>
            <a:pathLst>
              <a:path w="62230" h="107950">
                <a:moveTo>
                  <a:pt x="12086" y="80518"/>
                </a:moveTo>
                <a:lnTo>
                  <a:pt x="910" y="80518"/>
                </a:lnTo>
                <a:lnTo>
                  <a:pt x="1418" y="86359"/>
                </a:lnTo>
                <a:lnTo>
                  <a:pt x="28215" y="107950"/>
                </a:lnTo>
                <a:lnTo>
                  <a:pt x="32025" y="107950"/>
                </a:lnTo>
                <a:lnTo>
                  <a:pt x="35454" y="106933"/>
                </a:lnTo>
                <a:lnTo>
                  <a:pt x="39391" y="106425"/>
                </a:lnTo>
                <a:lnTo>
                  <a:pt x="42312" y="104267"/>
                </a:lnTo>
                <a:lnTo>
                  <a:pt x="45233" y="101600"/>
                </a:lnTo>
                <a:lnTo>
                  <a:pt x="48154" y="99568"/>
                </a:lnTo>
                <a:lnTo>
                  <a:pt x="50953" y="95884"/>
                </a:lnTo>
                <a:lnTo>
                  <a:pt x="24786" y="95884"/>
                </a:lnTo>
                <a:lnTo>
                  <a:pt x="21865" y="94233"/>
                </a:lnTo>
                <a:lnTo>
                  <a:pt x="12594" y="83184"/>
                </a:lnTo>
                <a:lnTo>
                  <a:pt x="12086" y="80518"/>
                </a:lnTo>
                <a:close/>
              </a:path>
              <a:path w="62230" h="107950">
                <a:moveTo>
                  <a:pt x="61635" y="59308"/>
                </a:moveTo>
                <a:lnTo>
                  <a:pt x="49170" y="59308"/>
                </a:lnTo>
                <a:lnTo>
                  <a:pt x="48662" y="67818"/>
                </a:lnTo>
                <a:lnTo>
                  <a:pt x="47138" y="75183"/>
                </a:lnTo>
                <a:lnTo>
                  <a:pt x="28215" y="95884"/>
                </a:lnTo>
                <a:lnTo>
                  <a:pt x="50953" y="95884"/>
                </a:lnTo>
                <a:lnTo>
                  <a:pt x="52980" y="93218"/>
                </a:lnTo>
                <a:lnTo>
                  <a:pt x="55012" y="88900"/>
                </a:lnTo>
                <a:lnTo>
                  <a:pt x="56917" y="84708"/>
                </a:lnTo>
                <a:lnTo>
                  <a:pt x="58441" y="79375"/>
                </a:lnTo>
                <a:lnTo>
                  <a:pt x="59838" y="74675"/>
                </a:lnTo>
                <a:lnTo>
                  <a:pt x="60854" y="69342"/>
                </a:lnTo>
                <a:lnTo>
                  <a:pt x="61635" y="59308"/>
                </a:lnTo>
                <a:close/>
              </a:path>
              <a:path w="62230" h="107950">
                <a:moveTo>
                  <a:pt x="33549" y="0"/>
                </a:moveTo>
                <a:lnTo>
                  <a:pt x="29612" y="0"/>
                </a:lnTo>
                <a:lnTo>
                  <a:pt x="23262" y="634"/>
                </a:lnTo>
                <a:lnTo>
                  <a:pt x="110" y="32893"/>
                </a:lnTo>
                <a:lnTo>
                  <a:pt x="0" y="37592"/>
                </a:lnTo>
                <a:lnTo>
                  <a:pt x="402" y="43433"/>
                </a:lnTo>
                <a:lnTo>
                  <a:pt x="28215" y="70993"/>
                </a:lnTo>
                <a:lnTo>
                  <a:pt x="34057" y="70484"/>
                </a:lnTo>
                <a:lnTo>
                  <a:pt x="39899" y="67818"/>
                </a:lnTo>
                <a:lnTo>
                  <a:pt x="44725" y="64134"/>
                </a:lnTo>
                <a:lnTo>
                  <a:pt x="49170" y="59308"/>
                </a:lnTo>
                <a:lnTo>
                  <a:pt x="61635" y="59308"/>
                </a:lnTo>
                <a:lnTo>
                  <a:pt x="61710" y="58293"/>
                </a:lnTo>
                <a:lnTo>
                  <a:pt x="29612" y="58293"/>
                </a:lnTo>
                <a:lnTo>
                  <a:pt x="25294" y="57784"/>
                </a:lnTo>
                <a:lnTo>
                  <a:pt x="12086" y="36068"/>
                </a:lnTo>
                <a:lnTo>
                  <a:pt x="12594" y="30225"/>
                </a:lnTo>
                <a:lnTo>
                  <a:pt x="13483" y="26034"/>
                </a:lnTo>
                <a:lnTo>
                  <a:pt x="15007" y="22225"/>
                </a:lnTo>
                <a:lnTo>
                  <a:pt x="16912" y="18542"/>
                </a:lnTo>
                <a:lnTo>
                  <a:pt x="19833" y="16509"/>
                </a:lnTo>
                <a:lnTo>
                  <a:pt x="22373" y="14350"/>
                </a:lnTo>
                <a:lnTo>
                  <a:pt x="25675" y="13334"/>
                </a:lnTo>
                <a:lnTo>
                  <a:pt x="30120" y="12700"/>
                </a:lnTo>
                <a:lnTo>
                  <a:pt x="53488" y="12700"/>
                </a:lnTo>
                <a:lnTo>
                  <a:pt x="51075" y="10159"/>
                </a:lnTo>
                <a:lnTo>
                  <a:pt x="49170" y="7493"/>
                </a:lnTo>
                <a:lnTo>
                  <a:pt x="46757" y="5333"/>
                </a:lnTo>
                <a:lnTo>
                  <a:pt x="43328" y="3175"/>
                </a:lnTo>
                <a:lnTo>
                  <a:pt x="40407" y="2158"/>
                </a:lnTo>
                <a:lnTo>
                  <a:pt x="37486" y="634"/>
                </a:lnTo>
                <a:lnTo>
                  <a:pt x="33549" y="0"/>
                </a:lnTo>
                <a:close/>
              </a:path>
              <a:path w="62230" h="107950">
                <a:moveTo>
                  <a:pt x="53488" y="12700"/>
                </a:moveTo>
                <a:lnTo>
                  <a:pt x="30120" y="12700"/>
                </a:lnTo>
                <a:lnTo>
                  <a:pt x="33549" y="13334"/>
                </a:lnTo>
                <a:lnTo>
                  <a:pt x="37486" y="14350"/>
                </a:lnTo>
                <a:lnTo>
                  <a:pt x="40407" y="16509"/>
                </a:lnTo>
                <a:lnTo>
                  <a:pt x="42820" y="18542"/>
                </a:lnTo>
                <a:lnTo>
                  <a:pt x="44725" y="22225"/>
                </a:lnTo>
                <a:lnTo>
                  <a:pt x="46757" y="26034"/>
                </a:lnTo>
                <a:lnTo>
                  <a:pt x="47646" y="30225"/>
                </a:lnTo>
                <a:lnTo>
                  <a:pt x="48154" y="35559"/>
                </a:lnTo>
                <a:lnTo>
                  <a:pt x="47646" y="40767"/>
                </a:lnTo>
                <a:lnTo>
                  <a:pt x="29612" y="58293"/>
                </a:lnTo>
                <a:lnTo>
                  <a:pt x="61710" y="58293"/>
                </a:lnTo>
                <a:lnTo>
                  <a:pt x="61833" y="56642"/>
                </a:lnTo>
                <a:lnTo>
                  <a:pt x="61870" y="43433"/>
                </a:lnTo>
                <a:lnTo>
                  <a:pt x="61362" y="37592"/>
                </a:lnTo>
                <a:lnTo>
                  <a:pt x="55012" y="16509"/>
                </a:lnTo>
                <a:lnTo>
                  <a:pt x="53488" y="12700"/>
                </a:lnTo>
                <a:close/>
              </a:path>
            </a:pathLst>
          </a:custGeom>
          <a:solidFill>
            <a:srgbClr val="000080"/>
          </a:solidFill>
        </p:spPr>
        <p:txBody>
          <a:bodyPr wrap="square" lIns="0" tIns="0" rIns="0" bIns="0" rtlCol="0"/>
          <a:lstStyle/>
          <a:p>
            <a:endParaRPr/>
          </a:p>
        </p:txBody>
      </p:sp>
      <p:sp>
        <p:nvSpPr>
          <p:cNvPr id="110" name="object 110"/>
          <p:cNvSpPr/>
          <p:nvPr/>
        </p:nvSpPr>
        <p:spPr>
          <a:xfrm>
            <a:off x="1885695" y="4654550"/>
            <a:ext cx="851154" cy="496824"/>
          </a:xfrm>
          <a:prstGeom prst="rect">
            <a:avLst/>
          </a:prstGeom>
          <a:blipFill>
            <a:blip r:embed="rId26" cstate="print"/>
            <a:stretch>
              <a:fillRect/>
            </a:stretch>
          </a:blipFill>
        </p:spPr>
        <p:txBody>
          <a:bodyPr wrap="square" lIns="0" tIns="0" rIns="0" bIns="0" rtlCol="0"/>
          <a:lstStyle/>
          <a:p>
            <a:endParaRPr/>
          </a:p>
        </p:txBody>
      </p:sp>
      <p:sp>
        <p:nvSpPr>
          <p:cNvPr id="111" name="object 111"/>
          <p:cNvSpPr/>
          <p:nvPr/>
        </p:nvSpPr>
        <p:spPr>
          <a:xfrm>
            <a:off x="1351025" y="4851400"/>
            <a:ext cx="125349" cy="107950"/>
          </a:xfrm>
          <a:prstGeom prst="rect">
            <a:avLst/>
          </a:prstGeom>
          <a:blipFill>
            <a:blip r:embed="rId27" cstate="print"/>
            <a:stretch>
              <a:fillRect/>
            </a:stretch>
          </a:blipFill>
        </p:spPr>
        <p:txBody>
          <a:bodyPr wrap="square" lIns="0" tIns="0" rIns="0" bIns="0" rtlCol="0"/>
          <a:lstStyle/>
          <a:p>
            <a:endParaRPr/>
          </a:p>
        </p:txBody>
      </p:sp>
      <p:sp>
        <p:nvSpPr>
          <p:cNvPr id="112" name="object 112"/>
          <p:cNvSpPr/>
          <p:nvPr/>
        </p:nvSpPr>
        <p:spPr>
          <a:xfrm>
            <a:off x="1351025" y="5045075"/>
            <a:ext cx="104775" cy="104775"/>
          </a:xfrm>
          <a:prstGeom prst="rect">
            <a:avLst/>
          </a:prstGeom>
          <a:blipFill>
            <a:blip r:embed="rId28" cstate="print"/>
            <a:stretch>
              <a:fillRect/>
            </a:stretch>
          </a:blipFill>
        </p:spPr>
        <p:txBody>
          <a:bodyPr wrap="square" lIns="0" tIns="0" rIns="0" bIns="0" rtlCol="0"/>
          <a:lstStyle/>
          <a:p>
            <a:endParaRPr/>
          </a:p>
        </p:txBody>
      </p:sp>
      <p:sp>
        <p:nvSpPr>
          <p:cNvPr id="113" name="object 113"/>
          <p:cNvSpPr/>
          <p:nvPr/>
        </p:nvSpPr>
        <p:spPr>
          <a:xfrm>
            <a:off x="2571750" y="5133975"/>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80"/>
          </a:solidFill>
        </p:spPr>
        <p:txBody>
          <a:bodyPr wrap="square" lIns="0" tIns="0" rIns="0" bIns="0" rtlCol="0"/>
          <a:lstStyle/>
          <a:p>
            <a:endParaRPr/>
          </a:p>
        </p:txBody>
      </p:sp>
      <p:sp>
        <p:nvSpPr>
          <p:cNvPr id="114" name="object 114"/>
          <p:cNvSpPr/>
          <p:nvPr/>
        </p:nvSpPr>
        <p:spPr>
          <a:xfrm>
            <a:off x="1351025" y="5237226"/>
            <a:ext cx="125349" cy="106299"/>
          </a:xfrm>
          <a:prstGeom prst="rect">
            <a:avLst/>
          </a:prstGeom>
          <a:blipFill>
            <a:blip r:embed="rId29" cstate="print"/>
            <a:stretch>
              <a:fillRect/>
            </a:stretch>
          </a:blipFill>
        </p:spPr>
        <p:txBody>
          <a:bodyPr wrap="square" lIns="0" tIns="0" rIns="0" bIns="0" rtlCol="0"/>
          <a:lstStyle/>
          <a:p>
            <a:endParaRPr/>
          </a:p>
        </p:txBody>
      </p:sp>
      <p:sp>
        <p:nvSpPr>
          <p:cNvPr id="115" name="object 115"/>
          <p:cNvSpPr/>
          <p:nvPr/>
        </p:nvSpPr>
        <p:spPr>
          <a:xfrm>
            <a:off x="2028825" y="5234051"/>
            <a:ext cx="255650" cy="111125"/>
          </a:xfrm>
          <a:prstGeom prst="rect">
            <a:avLst/>
          </a:prstGeom>
          <a:blipFill>
            <a:blip r:embed="rId30" cstate="print"/>
            <a:stretch>
              <a:fillRect/>
            </a:stretch>
          </a:blipFill>
        </p:spPr>
        <p:txBody>
          <a:bodyPr wrap="square" lIns="0" tIns="0" rIns="0" bIns="0" rtlCol="0"/>
          <a:lstStyle/>
          <a:p>
            <a:endParaRPr/>
          </a:p>
        </p:txBody>
      </p:sp>
      <p:sp>
        <p:nvSpPr>
          <p:cNvPr id="116" name="object 116"/>
          <p:cNvSpPr/>
          <p:nvPr/>
        </p:nvSpPr>
        <p:spPr>
          <a:xfrm>
            <a:off x="2360612" y="5247259"/>
            <a:ext cx="0" cy="96520"/>
          </a:xfrm>
          <a:custGeom>
            <a:avLst/>
            <a:gdLst/>
            <a:ahLst/>
            <a:cxnLst/>
            <a:rect l="l" t="t" r="r" b="b"/>
            <a:pathLst>
              <a:path h="96520">
                <a:moveTo>
                  <a:pt x="0" y="0"/>
                </a:moveTo>
                <a:lnTo>
                  <a:pt x="0" y="96265"/>
                </a:lnTo>
              </a:path>
            </a:pathLst>
          </a:custGeom>
          <a:ln w="11557">
            <a:solidFill>
              <a:srgbClr val="000080"/>
            </a:solidFill>
          </a:ln>
        </p:spPr>
        <p:txBody>
          <a:bodyPr wrap="square" lIns="0" tIns="0" rIns="0" bIns="0" rtlCol="0"/>
          <a:lstStyle/>
          <a:p>
            <a:endParaRPr/>
          </a:p>
        </p:txBody>
      </p:sp>
      <p:sp>
        <p:nvSpPr>
          <p:cNvPr id="117" name="object 117"/>
          <p:cNvSpPr/>
          <p:nvPr/>
        </p:nvSpPr>
        <p:spPr>
          <a:xfrm>
            <a:off x="2327275" y="5234051"/>
            <a:ext cx="66675" cy="13335"/>
          </a:xfrm>
          <a:custGeom>
            <a:avLst/>
            <a:gdLst/>
            <a:ahLst/>
            <a:cxnLst/>
            <a:rect l="l" t="t" r="r" b="b"/>
            <a:pathLst>
              <a:path w="66675" h="13335">
                <a:moveTo>
                  <a:pt x="66675" y="0"/>
                </a:moveTo>
                <a:lnTo>
                  <a:pt x="0" y="0"/>
                </a:lnTo>
                <a:lnTo>
                  <a:pt x="0" y="13208"/>
                </a:lnTo>
                <a:lnTo>
                  <a:pt x="66675" y="13208"/>
                </a:lnTo>
                <a:lnTo>
                  <a:pt x="66675" y="0"/>
                </a:lnTo>
                <a:close/>
              </a:path>
            </a:pathLst>
          </a:custGeom>
          <a:solidFill>
            <a:srgbClr val="000080"/>
          </a:solidFill>
        </p:spPr>
        <p:txBody>
          <a:bodyPr wrap="square" lIns="0" tIns="0" rIns="0" bIns="0" rtlCol="0"/>
          <a:lstStyle/>
          <a:p>
            <a:endParaRPr/>
          </a:p>
        </p:txBody>
      </p:sp>
      <p:sp>
        <p:nvSpPr>
          <p:cNvPr id="118" name="object 118"/>
          <p:cNvSpPr/>
          <p:nvPr/>
        </p:nvSpPr>
        <p:spPr>
          <a:xfrm>
            <a:off x="2389251" y="5326062"/>
            <a:ext cx="12700" cy="17780"/>
          </a:xfrm>
          <a:custGeom>
            <a:avLst/>
            <a:gdLst/>
            <a:ahLst/>
            <a:cxnLst/>
            <a:rect l="l" t="t" r="r" b="b"/>
            <a:pathLst>
              <a:path w="12700" h="17779">
                <a:moveTo>
                  <a:pt x="0" y="17462"/>
                </a:moveTo>
                <a:lnTo>
                  <a:pt x="12700" y="17462"/>
                </a:lnTo>
                <a:lnTo>
                  <a:pt x="12700" y="0"/>
                </a:lnTo>
                <a:lnTo>
                  <a:pt x="0" y="0"/>
                </a:lnTo>
                <a:lnTo>
                  <a:pt x="0" y="17462"/>
                </a:lnTo>
                <a:close/>
              </a:path>
            </a:pathLst>
          </a:custGeom>
          <a:solidFill>
            <a:srgbClr val="000080"/>
          </a:solidFill>
        </p:spPr>
        <p:txBody>
          <a:bodyPr wrap="square" lIns="0" tIns="0" rIns="0" bIns="0" rtlCol="0"/>
          <a:lstStyle/>
          <a:p>
            <a:endParaRPr/>
          </a:p>
        </p:txBody>
      </p:sp>
      <p:sp>
        <p:nvSpPr>
          <p:cNvPr id="119" name="object 119"/>
          <p:cNvSpPr/>
          <p:nvPr/>
        </p:nvSpPr>
        <p:spPr>
          <a:xfrm>
            <a:off x="1351025" y="5430901"/>
            <a:ext cx="125349" cy="107950"/>
          </a:xfrm>
          <a:prstGeom prst="rect">
            <a:avLst/>
          </a:prstGeom>
          <a:blipFill>
            <a:blip r:embed="rId31" cstate="print"/>
            <a:stretch>
              <a:fillRect/>
            </a:stretch>
          </a:blipFill>
        </p:spPr>
        <p:txBody>
          <a:bodyPr wrap="square" lIns="0" tIns="0" rIns="0" bIns="0" rtlCol="0"/>
          <a:lstStyle/>
          <a:p>
            <a:endParaRPr/>
          </a:p>
        </p:txBody>
      </p:sp>
      <p:sp>
        <p:nvSpPr>
          <p:cNvPr id="120" name="object 120"/>
          <p:cNvSpPr/>
          <p:nvPr/>
        </p:nvSpPr>
        <p:spPr>
          <a:xfrm>
            <a:off x="2032000" y="5424551"/>
            <a:ext cx="598551" cy="114300"/>
          </a:xfrm>
          <a:prstGeom prst="rect">
            <a:avLst/>
          </a:prstGeom>
          <a:blipFill>
            <a:blip r:embed="rId32" cstate="print"/>
            <a:stretch>
              <a:fillRect/>
            </a:stretch>
          </a:blipFill>
        </p:spPr>
        <p:txBody>
          <a:bodyPr wrap="square" lIns="0" tIns="0" rIns="0" bIns="0" rtlCol="0"/>
          <a:lstStyle/>
          <a:p>
            <a:endParaRPr/>
          </a:p>
        </p:txBody>
      </p:sp>
      <p:sp>
        <p:nvSpPr>
          <p:cNvPr id="121" name="object 121"/>
          <p:cNvSpPr/>
          <p:nvPr/>
        </p:nvSpPr>
        <p:spPr>
          <a:xfrm>
            <a:off x="2643251" y="5519801"/>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80"/>
          </a:solidFill>
        </p:spPr>
        <p:txBody>
          <a:bodyPr wrap="square" lIns="0" tIns="0" rIns="0" bIns="0" rtlCol="0"/>
          <a:lstStyle/>
          <a:p>
            <a:endParaRPr/>
          </a:p>
        </p:txBody>
      </p:sp>
      <p:sp>
        <p:nvSpPr>
          <p:cNvPr id="122" name="object 122"/>
          <p:cNvSpPr/>
          <p:nvPr/>
        </p:nvSpPr>
        <p:spPr>
          <a:xfrm>
            <a:off x="1351025" y="5622925"/>
            <a:ext cx="127000" cy="106362"/>
          </a:xfrm>
          <a:prstGeom prst="rect">
            <a:avLst/>
          </a:prstGeom>
          <a:blipFill>
            <a:blip r:embed="rId33" cstate="print"/>
            <a:stretch>
              <a:fillRect/>
            </a:stretch>
          </a:blipFill>
        </p:spPr>
        <p:txBody>
          <a:bodyPr wrap="square" lIns="0" tIns="0" rIns="0" bIns="0" rtlCol="0"/>
          <a:lstStyle/>
          <a:p>
            <a:endParaRPr/>
          </a:p>
        </p:txBody>
      </p:sp>
      <p:sp>
        <p:nvSpPr>
          <p:cNvPr id="123" name="object 123"/>
          <p:cNvSpPr/>
          <p:nvPr/>
        </p:nvSpPr>
        <p:spPr>
          <a:xfrm>
            <a:off x="2036826" y="5619750"/>
            <a:ext cx="344424" cy="111125"/>
          </a:xfrm>
          <a:prstGeom prst="rect">
            <a:avLst/>
          </a:prstGeom>
          <a:blipFill>
            <a:blip r:embed="rId34" cstate="print"/>
            <a:stretch>
              <a:fillRect/>
            </a:stretch>
          </a:blipFill>
        </p:spPr>
        <p:txBody>
          <a:bodyPr wrap="square" lIns="0" tIns="0" rIns="0" bIns="0" rtlCol="0"/>
          <a:lstStyle/>
          <a:p>
            <a:endParaRPr/>
          </a:p>
        </p:txBody>
      </p:sp>
      <p:sp>
        <p:nvSpPr>
          <p:cNvPr id="124" name="object 124"/>
          <p:cNvSpPr/>
          <p:nvPr/>
        </p:nvSpPr>
        <p:spPr>
          <a:xfrm>
            <a:off x="2428875" y="5715000"/>
            <a:ext cx="55880" cy="13970"/>
          </a:xfrm>
          <a:custGeom>
            <a:avLst/>
            <a:gdLst/>
            <a:ahLst/>
            <a:cxnLst/>
            <a:rect l="l" t="t" r="r" b="b"/>
            <a:pathLst>
              <a:path w="55880" h="13970">
                <a:moveTo>
                  <a:pt x="0" y="13969"/>
                </a:moveTo>
                <a:lnTo>
                  <a:pt x="55625" y="13969"/>
                </a:lnTo>
                <a:lnTo>
                  <a:pt x="55625" y="0"/>
                </a:lnTo>
                <a:lnTo>
                  <a:pt x="0" y="0"/>
                </a:lnTo>
                <a:lnTo>
                  <a:pt x="0" y="13969"/>
                </a:lnTo>
                <a:close/>
              </a:path>
            </a:pathLst>
          </a:custGeom>
          <a:solidFill>
            <a:srgbClr val="000080"/>
          </a:solidFill>
        </p:spPr>
        <p:txBody>
          <a:bodyPr wrap="square" lIns="0" tIns="0" rIns="0" bIns="0" rtlCol="0"/>
          <a:lstStyle/>
          <a:p>
            <a:endParaRPr/>
          </a:p>
        </p:txBody>
      </p:sp>
      <p:sp>
        <p:nvSpPr>
          <p:cNvPr id="125" name="object 125"/>
          <p:cNvSpPr/>
          <p:nvPr/>
        </p:nvSpPr>
        <p:spPr>
          <a:xfrm>
            <a:off x="2434970" y="5619750"/>
            <a:ext cx="0" cy="95250"/>
          </a:xfrm>
          <a:custGeom>
            <a:avLst/>
            <a:gdLst/>
            <a:ahLst/>
            <a:cxnLst/>
            <a:rect l="l" t="t" r="r" b="b"/>
            <a:pathLst>
              <a:path h="95250">
                <a:moveTo>
                  <a:pt x="0" y="0"/>
                </a:moveTo>
                <a:lnTo>
                  <a:pt x="0" y="95250"/>
                </a:lnTo>
              </a:path>
            </a:pathLst>
          </a:custGeom>
          <a:ln w="12192">
            <a:solidFill>
              <a:srgbClr val="000080"/>
            </a:solidFill>
          </a:ln>
        </p:spPr>
        <p:txBody>
          <a:bodyPr wrap="square" lIns="0" tIns="0" rIns="0" bIns="0" rtlCol="0"/>
          <a:lstStyle/>
          <a:p>
            <a:endParaRPr/>
          </a:p>
        </p:txBody>
      </p:sp>
      <p:sp>
        <p:nvSpPr>
          <p:cNvPr id="126" name="object 126"/>
          <p:cNvSpPr/>
          <p:nvPr/>
        </p:nvSpPr>
        <p:spPr>
          <a:xfrm>
            <a:off x="2498725" y="5711825"/>
            <a:ext cx="12700" cy="17780"/>
          </a:xfrm>
          <a:custGeom>
            <a:avLst/>
            <a:gdLst/>
            <a:ahLst/>
            <a:cxnLst/>
            <a:rect l="l" t="t" r="r" b="b"/>
            <a:pathLst>
              <a:path w="12700" h="17779">
                <a:moveTo>
                  <a:pt x="0" y="17462"/>
                </a:moveTo>
                <a:lnTo>
                  <a:pt x="12700" y="17462"/>
                </a:lnTo>
                <a:lnTo>
                  <a:pt x="12700" y="0"/>
                </a:lnTo>
                <a:lnTo>
                  <a:pt x="0" y="0"/>
                </a:lnTo>
                <a:lnTo>
                  <a:pt x="0" y="17462"/>
                </a:lnTo>
                <a:close/>
              </a:path>
            </a:pathLst>
          </a:custGeom>
          <a:solidFill>
            <a:srgbClr val="000080"/>
          </a:solidFill>
        </p:spPr>
        <p:txBody>
          <a:bodyPr wrap="square" lIns="0" tIns="0" rIns="0" bIns="0" rtlCol="0"/>
          <a:lstStyle/>
          <a:p>
            <a:endParaRPr/>
          </a:p>
        </p:txBody>
      </p:sp>
      <p:sp>
        <p:nvSpPr>
          <p:cNvPr id="127" name="object 127"/>
          <p:cNvSpPr/>
          <p:nvPr/>
        </p:nvSpPr>
        <p:spPr>
          <a:xfrm>
            <a:off x="4851400" y="1173225"/>
            <a:ext cx="127000" cy="107950"/>
          </a:xfrm>
          <a:prstGeom prst="rect">
            <a:avLst/>
          </a:prstGeom>
          <a:blipFill>
            <a:blip r:embed="rId35" cstate="print"/>
            <a:stretch>
              <a:fillRect/>
            </a:stretch>
          </a:blipFill>
        </p:spPr>
        <p:txBody>
          <a:bodyPr wrap="square" lIns="0" tIns="0" rIns="0" bIns="0" rtlCol="0"/>
          <a:lstStyle/>
          <a:p>
            <a:endParaRPr/>
          </a:p>
        </p:txBody>
      </p:sp>
      <p:sp>
        <p:nvSpPr>
          <p:cNvPr id="128" name="object 128"/>
          <p:cNvSpPr/>
          <p:nvPr/>
        </p:nvSpPr>
        <p:spPr>
          <a:xfrm>
            <a:off x="5374259" y="1166875"/>
            <a:ext cx="850391" cy="1077849"/>
          </a:xfrm>
          <a:prstGeom prst="rect">
            <a:avLst/>
          </a:prstGeom>
          <a:blipFill>
            <a:blip r:embed="rId36" cstate="print"/>
            <a:stretch>
              <a:fillRect/>
            </a:stretch>
          </a:blipFill>
        </p:spPr>
        <p:txBody>
          <a:bodyPr wrap="square" lIns="0" tIns="0" rIns="0" bIns="0" rtlCol="0"/>
          <a:lstStyle/>
          <a:p>
            <a:endParaRPr/>
          </a:p>
        </p:txBody>
      </p:sp>
      <p:sp>
        <p:nvSpPr>
          <p:cNvPr id="129" name="object 129"/>
          <p:cNvSpPr/>
          <p:nvPr/>
        </p:nvSpPr>
        <p:spPr>
          <a:xfrm>
            <a:off x="6145276" y="1262125"/>
            <a:ext cx="11430" cy="15875"/>
          </a:xfrm>
          <a:custGeom>
            <a:avLst/>
            <a:gdLst/>
            <a:ahLst/>
            <a:cxnLst/>
            <a:rect l="l" t="t" r="r" b="b"/>
            <a:pathLst>
              <a:path w="11429" h="15875">
                <a:moveTo>
                  <a:pt x="0" y="15875"/>
                </a:moveTo>
                <a:lnTo>
                  <a:pt x="11112" y="15875"/>
                </a:lnTo>
                <a:lnTo>
                  <a:pt x="11112" y="0"/>
                </a:lnTo>
                <a:lnTo>
                  <a:pt x="0" y="0"/>
                </a:lnTo>
                <a:lnTo>
                  <a:pt x="0" y="15875"/>
                </a:lnTo>
                <a:close/>
              </a:path>
            </a:pathLst>
          </a:custGeom>
          <a:solidFill>
            <a:srgbClr val="000080"/>
          </a:solidFill>
        </p:spPr>
        <p:txBody>
          <a:bodyPr wrap="square" lIns="0" tIns="0" rIns="0" bIns="0" rtlCol="0"/>
          <a:lstStyle/>
          <a:p>
            <a:endParaRPr/>
          </a:p>
        </p:txBody>
      </p:sp>
      <p:sp>
        <p:nvSpPr>
          <p:cNvPr id="130" name="object 130"/>
          <p:cNvSpPr/>
          <p:nvPr/>
        </p:nvSpPr>
        <p:spPr>
          <a:xfrm>
            <a:off x="4851400" y="1365250"/>
            <a:ext cx="128539" cy="107950"/>
          </a:xfrm>
          <a:prstGeom prst="rect">
            <a:avLst/>
          </a:prstGeom>
          <a:blipFill>
            <a:blip r:embed="rId37" cstate="print"/>
            <a:stretch>
              <a:fillRect/>
            </a:stretch>
          </a:blipFill>
        </p:spPr>
        <p:txBody>
          <a:bodyPr wrap="square" lIns="0" tIns="0" rIns="0" bIns="0" rtlCol="0"/>
          <a:lstStyle/>
          <a:p>
            <a:endParaRPr/>
          </a:p>
        </p:txBody>
      </p:sp>
      <p:sp>
        <p:nvSpPr>
          <p:cNvPr id="131" name="object 131"/>
          <p:cNvSpPr/>
          <p:nvPr/>
        </p:nvSpPr>
        <p:spPr>
          <a:xfrm>
            <a:off x="4851400" y="1558925"/>
            <a:ext cx="127000" cy="104775"/>
          </a:xfrm>
          <a:prstGeom prst="rect">
            <a:avLst/>
          </a:prstGeom>
          <a:blipFill>
            <a:blip r:embed="rId38" cstate="print"/>
            <a:stretch>
              <a:fillRect/>
            </a:stretch>
          </a:blipFill>
        </p:spPr>
        <p:txBody>
          <a:bodyPr wrap="square" lIns="0" tIns="0" rIns="0" bIns="0" rtlCol="0"/>
          <a:lstStyle/>
          <a:p>
            <a:endParaRPr/>
          </a:p>
        </p:txBody>
      </p:sp>
      <p:sp>
        <p:nvSpPr>
          <p:cNvPr id="132" name="object 132"/>
          <p:cNvSpPr/>
          <p:nvPr/>
        </p:nvSpPr>
        <p:spPr>
          <a:xfrm>
            <a:off x="4851400" y="1751076"/>
            <a:ext cx="127000" cy="107950"/>
          </a:xfrm>
          <a:prstGeom prst="rect">
            <a:avLst/>
          </a:prstGeom>
          <a:blipFill>
            <a:blip r:embed="rId39" cstate="print"/>
            <a:stretch>
              <a:fillRect/>
            </a:stretch>
          </a:blipFill>
        </p:spPr>
        <p:txBody>
          <a:bodyPr wrap="square" lIns="0" tIns="0" rIns="0" bIns="0" rtlCol="0"/>
          <a:lstStyle/>
          <a:p>
            <a:endParaRPr/>
          </a:p>
        </p:txBody>
      </p:sp>
      <p:sp>
        <p:nvSpPr>
          <p:cNvPr id="133" name="object 133"/>
          <p:cNvSpPr/>
          <p:nvPr/>
        </p:nvSpPr>
        <p:spPr>
          <a:xfrm>
            <a:off x="4851400" y="1944751"/>
            <a:ext cx="127000" cy="107950"/>
          </a:xfrm>
          <a:prstGeom prst="rect">
            <a:avLst/>
          </a:prstGeom>
          <a:blipFill>
            <a:blip r:embed="rId40" cstate="print"/>
            <a:stretch>
              <a:fillRect/>
            </a:stretch>
          </a:blipFill>
        </p:spPr>
        <p:txBody>
          <a:bodyPr wrap="square" lIns="0" tIns="0" rIns="0" bIns="0" rtlCol="0"/>
          <a:lstStyle/>
          <a:p>
            <a:endParaRPr/>
          </a:p>
        </p:txBody>
      </p:sp>
      <p:sp>
        <p:nvSpPr>
          <p:cNvPr id="134" name="object 134"/>
          <p:cNvSpPr/>
          <p:nvPr/>
        </p:nvSpPr>
        <p:spPr>
          <a:xfrm>
            <a:off x="4851400" y="2136775"/>
            <a:ext cx="127000" cy="107950"/>
          </a:xfrm>
          <a:prstGeom prst="rect">
            <a:avLst/>
          </a:prstGeom>
          <a:blipFill>
            <a:blip r:embed="rId41" cstate="print"/>
            <a:stretch>
              <a:fillRect/>
            </a:stretch>
          </a:blipFill>
        </p:spPr>
        <p:txBody>
          <a:bodyPr wrap="square" lIns="0" tIns="0" rIns="0" bIns="0" rtlCol="0"/>
          <a:lstStyle/>
          <a:p>
            <a:endParaRPr/>
          </a:p>
        </p:txBody>
      </p:sp>
      <p:sp>
        <p:nvSpPr>
          <p:cNvPr id="135" name="object 135"/>
          <p:cNvSpPr/>
          <p:nvPr/>
        </p:nvSpPr>
        <p:spPr>
          <a:xfrm>
            <a:off x="6078601" y="2225738"/>
            <a:ext cx="12700" cy="17780"/>
          </a:xfrm>
          <a:custGeom>
            <a:avLst/>
            <a:gdLst/>
            <a:ahLst/>
            <a:cxnLst/>
            <a:rect l="l" t="t" r="r" b="b"/>
            <a:pathLst>
              <a:path w="12700" h="17780">
                <a:moveTo>
                  <a:pt x="0" y="17462"/>
                </a:moveTo>
                <a:lnTo>
                  <a:pt x="12700" y="17462"/>
                </a:lnTo>
                <a:lnTo>
                  <a:pt x="12700" y="0"/>
                </a:lnTo>
                <a:lnTo>
                  <a:pt x="0" y="0"/>
                </a:lnTo>
                <a:lnTo>
                  <a:pt x="0" y="17462"/>
                </a:lnTo>
                <a:close/>
              </a:path>
            </a:pathLst>
          </a:custGeom>
          <a:solidFill>
            <a:srgbClr val="000080"/>
          </a:solidFill>
        </p:spPr>
        <p:txBody>
          <a:bodyPr wrap="square" lIns="0" tIns="0" rIns="0" bIns="0" rtlCol="0"/>
          <a:lstStyle/>
          <a:p>
            <a:endParaRPr/>
          </a:p>
        </p:txBody>
      </p:sp>
      <p:sp>
        <p:nvSpPr>
          <p:cNvPr id="136" name="object 136"/>
          <p:cNvSpPr/>
          <p:nvPr/>
        </p:nvSpPr>
        <p:spPr>
          <a:xfrm>
            <a:off x="4851400" y="2330450"/>
            <a:ext cx="107950" cy="107950"/>
          </a:xfrm>
          <a:prstGeom prst="rect">
            <a:avLst/>
          </a:prstGeom>
          <a:blipFill>
            <a:blip r:embed="rId42" cstate="print"/>
            <a:stretch>
              <a:fillRect/>
            </a:stretch>
          </a:blipFill>
        </p:spPr>
        <p:txBody>
          <a:bodyPr wrap="square" lIns="0" tIns="0" rIns="0" bIns="0" rtlCol="0"/>
          <a:lstStyle/>
          <a:p>
            <a:endParaRPr/>
          </a:p>
        </p:txBody>
      </p:sp>
      <p:sp>
        <p:nvSpPr>
          <p:cNvPr id="137" name="object 137"/>
          <p:cNvSpPr/>
          <p:nvPr/>
        </p:nvSpPr>
        <p:spPr>
          <a:xfrm>
            <a:off x="5390896" y="2325751"/>
            <a:ext cx="851153" cy="496824"/>
          </a:xfrm>
          <a:prstGeom prst="rect">
            <a:avLst/>
          </a:prstGeom>
          <a:blipFill>
            <a:blip r:embed="rId43" cstate="print"/>
            <a:stretch>
              <a:fillRect/>
            </a:stretch>
          </a:blipFill>
        </p:spPr>
        <p:txBody>
          <a:bodyPr wrap="square" lIns="0" tIns="0" rIns="0" bIns="0" rtlCol="0"/>
          <a:lstStyle/>
          <a:p>
            <a:endParaRPr/>
          </a:p>
        </p:txBody>
      </p:sp>
      <p:sp>
        <p:nvSpPr>
          <p:cNvPr id="138" name="object 138"/>
          <p:cNvSpPr/>
          <p:nvPr/>
        </p:nvSpPr>
        <p:spPr>
          <a:xfrm>
            <a:off x="4851400" y="2522601"/>
            <a:ext cx="125475" cy="107950"/>
          </a:xfrm>
          <a:prstGeom prst="rect">
            <a:avLst/>
          </a:prstGeom>
          <a:blipFill>
            <a:blip r:embed="rId44" cstate="print"/>
            <a:stretch>
              <a:fillRect/>
            </a:stretch>
          </a:blipFill>
        </p:spPr>
        <p:txBody>
          <a:bodyPr wrap="square" lIns="0" tIns="0" rIns="0" bIns="0" rtlCol="0"/>
          <a:lstStyle/>
          <a:p>
            <a:endParaRPr/>
          </a:p>
        </p:txBody>
      </p:sp>
      <p:sp>
        <p:nvSpPr>
          <p:cNvPr id="139" name="object 139"/>
          <p:cNvSpPr/>
          <p:nvPr/>
        </p:nvSpPr>
        <p:spPr>
          <a:xfrm>
            <a:off x="4851400" y="2716148"/>
            <a:ext cx="127000" cy="107950"/>
          </a:xfrm>
          <a:prstGeom prst="rect">
            <a:avLst/>
          </a:prstGeom>
          <a:blipFill>
            <a:blip r:embed="rId45" cstate="print"/>
            <a:stretch>
              <a:fillRect/>
            </a:stretch>
          </a:blipFill>
        </p:spPr>
        <p:txBody>
          <a:bodyPr wrap="square" lIns="0" tIns="0" rIns="0" bIns="0" rtlCol="0"/>
          <a:lstStyle/>
          <a:p>
            <a:endParaRPr/>
          </a:p>
        </p:txBody>
      </p:sp>
      <p:sp>
        <p:nvSpPr>
          <p:cNvPr id="140" name="object 140"/>
          <p:cNvSpPr/>
          <p:nvPr/>
        </p:nvSpPr>
        <p:spPr>
          <a:xfrm>
            <a:off x="5977001" y="2805048"/>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80"/>
          </a:solidFill>
        </p:spPr>
        <p:txBody>
          <a:bodyPr wrap="square" lIns="0" tIns="0" rIns="0" bIns="0" rtlCol="0"/>
          <a:lstStyle/>
          <a:p>
            <a:endParaRPr/>
          </a:p>
        </p:txBody>
      </p:sp>
      <p:sp>
        <p:nvSpPr>
          <p:cNvPr id="141" name="object 141"/>
          <p:cNvSpPr/>
          <p:nvPr/>
        </p:nvSpPr>
        <p:spPr>
          <a:xfrm>
            <a:off x="4851400" y="2908300"/>
            <a:ext cx="127000" cy="107950"/>
          </a:xfrm>
          <a:prstGeom prst="rect">
            <a:avLst/>
          </a:prstGeom>
          <a:blipFill>
            <a:blip r:embed="rId46" cstate="print"/>
            <a:stretch>
              <a:fillRect/>
            </a:stretch>
          </a:blipFill>
        </p:spPr>
        <p:txBody>
          <a:bodyPr wrap="square" lIns="0" tIns="0" rIns="0" bIns="0" rtlCol="0"/>
          <a:lstStyle/>
          <a:p>
            <a:endParaRPr/>
          </a:p>
        </p:txBody>
      </p:sp>
      <p:sp>
        <p:nvSpPr>
          <p:cNvPr id="142" name="object 142"/>
          <p:cNvSpPr/>
          <p:nvPr/>
        </p:nvSpPr>
        <p:spPr>
          <a:xfrm>
            <a:off x="5534025" y="2897123"/>
            <a:ext cx="496950" cy="119125"/>
          </a:xfrm>
          <a:prstGeom prst="rect">
            <a:avLst/>
          </a:prstGeom>
          <a:blipFill>
            <a:blip r:embed="rId47" cstate="print"/>
            <a:stretch>
              <a:fillRect/>
            </a:stretch>
          </a:blipFill>
        </p:spPr>
        <p:txBody>
          <a:bodyPr wrap="square" lIns="0" tIns="0" rIns="0" bIns="0" rtlCol="0"/>
          <a:lstStyle/>
          <a:p>
            <a:endParaRPr/>
          </a:p>
        </p:txBody>
      </p:sp>
      <p:sp>
        <p:nvSpPr>
          <p:cNvPr id="143" name="object 143"/>
          <p:cNvSpPr/>
          <p:nvPr/>
        </p:nvSpPr>
        <p:spPr>
          <a:xfrm>
            <a:off x="6046851" y="2997263"/>
            <a:ext cx="12700" cy="17780"/>
          </a:xfrm>
          <a:custGeom>
            <a:avLst/>
            <a:gdLst/>
            <a:ahLst/>
            <a:cxnLst/>
            <a:rect l="l" t="t" r="r" b="b"/>
            <a:pathLst>
              <a:path w="12700" h="17780">
                <a:moveTo>
                  <a:pt x="0" y="17462"/>
                </a:moveTo>
                <a:lnTo>
                  <a:pt x="12700" y="17462"/>
                </a:lnTo>
                <a:lnTo>
                  <a:pt x="12700" y="0"/>
                </a:lnTo>
                <a:lnTo>
                  <a:pt x="0" y="0"/>
                </a:lnTo>
                <a:lnTo>
                  <a:pt x="0" y="17462"/>
                </a:lnTo>
                <a:close/>
              </a:path>
            </a:pathLst>
          </a:custGeom>
          <a:solidFill>
            <a:srgbClr val="000080"/>
          </a:solidFill>
        </p:spPr>
        <p:txBody>
          <a:bodyPr wrap="square" lIns="0" tIns="0" rIns="0" bIns="0" rtlCol="0"/>
          <a:lstStyle/>
          <a:p>
            <a:endParaRPr/>
          </a:p>
        </p:txBody>
      </p:sp>
      <p:sp>
        <p:nvSpPr>
          <p:cNvPr id="144" name="object 144"/>
          <p:cNvSpPr/>
          <p:nvPr/>
        </p:nvSpPr>
        <p:spPr>
          <a:xfrm>
            <a:off x="4851400" y="3101975"/>
            <a:ext cx="127000" cy="107950"/>
          </a:xfrm>
          <a:prstGeom prst="rect">
            <a:avLst/>
          </a:prstGeom>
          <a:blipFill>
            <a:blip r:embed="rId48" cstate="print"/>
            <a:stretch>
              <a:fillRect/>
            </a:stretch>
          </a:blipFill>
        </p:spPr>
        <p:txBody>
          <a:bodyPr wrap="square" lIns="0" tIns="0" rIns="0" bIns="0" rtlCol="0"/>
          <a:lstStyle/>
          <a:p>
            <a:endParaRPr/>
          </a:p>
        </p:txBody>
      </p:sp>
      <p:sp>
        <p:nvSpPr>
          <p:cNvPr id="145" name="object 145"/>
          <p:cNvSpPr/>
          <p:nvPr/>
        </p:nvSpPr>
        <p:spPr>
          <a:xfrm>
            <a:off x="5537200" y="3090798"/>
            <a:ext cx="319150" cy="117475"/>
          </a:xfrm>
          <a:prstGeom prst="rect">
            <a:avLst/>
          </a:prstGeom>
          <a:blipFill>
            <a:blip r:embed="rId49" cstate="print"/>
            <a:stretch>
              <a:fillRect/>
            </a:stretch>
          </a:blipFill>
        </p:spPr>
        <p:txBody>
          <a:bodyPr wrap="square" lIns="0" tIns="0" rIns="0" bIns="0" rtlCol="0"/>
          <a:lstStyle/>
          <a:p>
            <a:endParaRPr/>
          </a:p>
        </p:txBody>
      </p:sp>
      <p:sp>
        <p:nvSpPr>
          <p:cNvPr id="146" name="object 146"/>
          <p:cNvSpPr/>
          <p:nvPr/>
        </p:nvSpPr>
        <p:spPr>
          <a:xfrm>
            <a:off x="5902325" y="3097148"/>
            <a:ext cx="98425" cy="109600"/>
          </a:xfrm>
          <a:prstGeom prst="rect">
            <a:avLst/>
          </a:prstGeom>
          <a:blipFill>
            <a:blip r:embed="rId50" cstate="print"/>
            <a:stretch>
              <a:fillRect/>
            </a:stretch>
          </a:blipFill>
        </p:spPr>
        <p:txBody>
          <a:bodyPr wrap="square" lIns="0" tIns="0" rIns="0" bIns="0" rtlCol="0"/>
          <a:lstStyle/>
          <a:p>
            <a:endParaRPr/>
          </a:p>
        </p:txBody>
      </p:sp>
      <p:sp>
        <p:nvSpPr>
          <p:cNvPr id="147" name="object 147"/>
          <p:cNvSpPr/>
          <p:nvPr/>
        </p:nvSpPr>
        <p:spPr>
          <a:xfrm>
            <a:off x="4851400" y="3294126"/>
            <a:ext cx="128545" cy="107950"/>
          </a:xfrm>
          <a:prstGeom prst="rect">
            <a:avLst/>
          </a:prstGeom>
          <a:blipFill>
            <a:blip r:embed="rId51" cstate="print"/>
            <a:stretch>
              <a:fillRect/>
            </a:stretch>
          </a:blipFill>
        </p:spPr>
        <p:txBody>
          <a:bodyPr wrap="square" lIns="0" tIns="0" rIns="0" bIns="0" rtlCol="0"/>
          <a:lstStyle/>
          <a:p>
            <a:endParaRPr/>
          </a:p>
        </p:txBody>
      </p:sp>
      <p:sp>
        <p:nvSpPr>
          <p:cNvPr id="148" name="object 148"/>
          <p:cNvSpPr/>
          <p:nvPr/>
        </p:nvSpPr>
        <p:spPr>
          <a:xfrm>
            <a:off x="5537200" y="3290951"/>
            <a:ext cx="292100" cy="111125"/>
          </a:xfrm>
          <a:prstGeom prst="rect">
            <a:avLst/>
          </a:prstGeom>
          <a:blipFill>
            <a:blip r:embed="rId52" cstate="print"/>
            <a:stretch>
              <a:fillRect/>
            </a:stretch>
          </a:blipFill>
        </p:spPr>
        <p:txBody>
          <a:bodyPr wrap="square" lIns="0" tIns="0" rIns="0" bIns="0" rtlCol="0"/>
          <a:lstStyle/>
          <a:p>
            <a:endParaRPr/>
          </a:p>
        </p:txBody>
      </p:sp>
      <p:sp>
        <p:nvSpPr>
          <p:cNvPr id="149" name="object 149"/>
          <p:cNvSpPr/>
          <p:nvPr/>
        </p:nvSpPr>
        <p:spPr>
          <a:xfrm>
            <a:off x="5873750" y="3290951"/>
            <a:ext cx="63500" cy="109855"/>
          </a:xfrm>
          <a:custGeom>
            <a:avLst/>
            <a:gdLst/>
            <a:ahLst/>
            <a:cxnLst/>
            <a:rect l="l" t="t" r="r" b="b"/>
            <a:pathLst>
              <a:path w="63500" h="109854">
                <a:moveTo>
                  <a:pt x="37973" y="0"/>
                </a:moveTo>
                <a:lnTo>
                  <a:pt x="0" y="0"/>
                </a:lnTo>
                <a:lnTo>
                  <a:pt x="0" y="109474"/>
                </a:lnTo>
                <a:lnTo>
                  <a:pt x="12319" y="109474"/>
                </a:lnTo>
                <a:lnTo>
                  <a:pt x="12319" y="63373"/>
                </a:lnTo>
                <a:lnTo>
                  <a:pt x="36449" y="63373"/>
                </a:lnTo>
                <a:lnTo>
                  <a:pt x="42672" y="62864"/>
                </a:lnTo>
                <a:lnTo>
                  <a:pt x="47878" y="61340"/>
                </a:lnTo>
                <a:lnTo>
                  <a:pt x="52070" y="59182"/>
                </a:lnTo>
                <a:lnTo>
                  <a:pt x="54483" y="56514"/>
                </a:lnTo>
                <a:lnTo>
                  <a:pt x="57276" y="53848"/>
                </a:lnTo>
                <a:lnTo>
                  <a:pt x="59791" y="49657"/>
                </a:lnTo>
                <a:lnTo>
                  <a:pt x="12319" y="49657"/>
                </a:lnTo>
                <a:lnTo>
                  <a:pt x="12319" y="13208"/>
                </a:lnTo>
                <a:lnTo>
                  <a:pt x="59974" y="13208"/>
                </a:lnTo>
                <a:lnTo>
                  <a:pt x="59182" y="11557"/>
                </a:lnTo>
                <a:lnTo>
                  <a:pt x="57276" y="8382"/>
                </a:lnTo>
                <a:lnTo>
                  <a:pt x="54990" y="5714"/>
                </a:lnTo>
                <a:lnTo>
                  <a:pt x="52070" y="4190"/>
                </a:lnTo>
                <a:lnTo>
                  <a:pt x="48387" y="1524"/>
                </a:lnTo>
                <a:lnTo>
                  <a:pt x="43179" y="508"/>
                </a:lnTo>
                <a:lnTo>
                  <a:pt x="37973" y="0"/>
                </a:lnTo>
                <a:close/>
              </a:path>
              <a:path w="63500" h="109854">
                <a:moveTo>
                  <a:pt x="59974" y="13208"/>
                </a:moveTo>
                <a:lnTo>
                  <a:pt x="37464" y="13208"/>
                </a:lnTo>
                <a:lnTo>
                  <a:pt x="44069" y="15875"/>
                </a:lnTo>
                <a:lnTo>
                  <a:pt x="46482" y="17907"/>
                </a:lnTo>
                <a:lnTo>
                  <a:pt x="48767" y="20065"/>
                </a:lnTo>
                <a:lnTo>
                  <a:pt x="50291" y="23240"/>
                </a:lnTo>
                <a:lnTo>
                  <a:pt x="50673" y="26924"/>
                </a:lnTo>
                <a:lnTo>
                  <a:pt x="51180" y="31114"/>
                </a:lnTo>
                <a:lnTo>
                  <a:pt x="50673" y="35940"/>
                </a:lnTo>
                <a:lnTo>
                  <a:pt x="50291" y="40639"/>
                </a:lnTo>
                <a:lnTo>
                  <a:pt x="48767" y="43307"/>
                </a:lnTo>
                <a:lnTo>
                  <a:pt x="46482" y="45974"/>
                </a:lnTo>
                <a:lnTo>
                  <a:pt x="44069" y="48133"/>
                </a:lnTo>
                <a:lnTo>
                  <a:pt x="40766" y="49149"/>
                </a:lnTo>
                <a:lnTo>
                  <a:pt x="36449" y="49657"/>
                </a:lnTo>
                <a:lnTo>
                  <a:pt x="59791" y="49657"/>
                </a:lnTo>
                <a:lnTo>
                  <a:pt x="60705" y="48133"/>
                </a:lnTo>
                <a:lnTo>
                  <a:pt x="62102" y="44323"/>
                </a:lnTo>
                <a:lnTo>
                  <a:pt x="62611" y="40639"/>
                </a:lnTo>
                <a:lnTo>
                  <a:pt x="63500" y="35940"/>
                </a:lnTo>
                <a:lnTo>
                  <a:pt x="63500" y="26924"/>
                </a:lnTo>
                <a:lnTo>
                  <a:pt x="62991" y="22733"/>
                </a:lnTo>
                <a:lnTo>
                  <a:pt x="62102" y="18414"/>
                </a:lnTo>
                <a:lnTo>
                  <a:pt x="60705" y="14732"/>
                </a:lnTo>
                <a:lnTo>
                  <a:pt x="59974" y="13208"/>
                </a:lnTo>
                <a:close/>
              </a:path>
            </a:pathLst>
          </a:custGeom>
          <a:solidFill>
            <a:srgbClr val="000080"/>
          </a:solidFill>
        </p:spPr>
        <p:txBody>
          <a:bodyPr wrap="square" lIns="0" tIns="0" rIns="0" bIns="0" rtlCol="0"/>
          <a:lstStyle/>
          <a:p>
            <a:endParaRPr/>
          </a:p>
        </p:txBody>
      </p:sp>
      <p:sp>
        <p:nvSpPr>
          <p:cNvPr id="150" name="object 150"/>
          <p:cNvSpPr/>
          <p:nvPr/>
        </p:nvSpPr>
        <p:spPr>
          <a:xfrm>
            <a:off x="5924550" y="3382963"/>
            <a:ext cx="12700" cy="17780"/>
          </a:xfrm>
          <a:custGeom>
            <a:avLst/>
            <a:gdLst/>
            <a:ahLst/>
            <a:cxnLst/>
            <a:rect l="l" t="t" r="r" b="b"/>
            <a:pathLst>
              <a:path w="12700" h="17779">
                <a:moveTo>
                  <a:pt x="0" y="17461"/>
                </a:moveTo>
                <a:lnTo>
                  <a:pt x="12700" y="17461"/>
                </a:lnTo>
                <a:lnTo>
                  <a:pt x="12700" y="0"/>
                </a:lnTo>
                <a:lnTo>
                  <a:pt x="0" y="0"/>
                </a:lnTo>
                <a:lnTo>
                  <a:pt x="0" y="17461"/>
                </a:lnTo>
                <a:close/>
              </a:path>
            </a:pathLst>
          </a:custGeom>
          <a:solidFill>
            <a:srgbClr val="000080"/>
          </a:solidFill>
        </p:spPr>
        <p:txBody>
          <a:bodyPr wrap="square" lIns="0" tIns="0" rIns="0" bIns="0" rtlCol="0"/>
          <a:lstStyle/>
          <a:p>
            <a:endParaRPr/>
          </a:p>
        </p:txBody>
      </p:sp>
      <p:sp>
        <p:nvSpPr>
          <p:cNvPr id="151" name="object 151"/>
          <p:cNvSpPr/>
          <p:nvPr/>
        </p:nvSpPr>
        <p:spPr>
          <a:xfrm>
            <a:off x="4851400" y="3487801"/>
            <a:ext cx="127000" cy="107950"/>
          </a:xfrm>
          <a:prstGeom prst="rect">
            <a:avLst/>
          </a:prstGeom>
          <a:blipFill>
            <a:blip r:embed="rId53" cstate="print"/>
            <a:stretch>
              <a:fillRect/>
            </a:stretch>
          </a:blipFill>
        </p:spPr>
        <p:txBody>
          <a:bodyPr wrap="square" lIns="0" tIns="0" rIns="0" bIns="0" rtlCol="0"/>
          <a:lstStyle/>
          <a:p>
            <a:endParaRPr/>
          </a:p>
        </p:txBody>
      </p:sp>
      <p:sp>
        <p:nvSpPr>
          <p:cNvPr id="152" name="object 152"/>
          <p:cNvSpPr/>
          <p:nvPr/>
        </p:nvSpPr>
        <p:spPr>
          <a:xfrm>
            <a:off x="5527675" y="3481451"/>
            <a:ext cx="746125" cy="114300"/>
          </a:xfrm>
          <a:prstGeom prst="rect">
            <a:avLst/>
          </a:prstGeom>
          <a:blipFill>
            <a:blip r:embed="rId54" cstate="print"/>
            <a:stretch>
              <a:fillRect/>
            </a:stretch>
          </a:blipFill>
        </p:spPr>
        <p:txBody>
          <a:bodyPr wrap="square" lIns="0" tIns="0" rIns="0" bIns="0" rtlCol="0"/>
          <a:lstStyle/>
          <a:p>
            <a:endParaRPr/>
          </a:p>
        </p:txBody>
      </p:sp>
      <p:sp>
        <p:nvSpPr>
          <p:cNvPr id="153" name="object 153"/>
          <p:cNvSpPr/>
          <p:nvPr/>
        </p:nvSpPr>
        <p:spPr>
          <a:xfrm>
            <a:off x="6292850" y="3576701"/>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80"/>
          </a:solidFill>
        </p:spPr>
        <p:txBody>
          <a:bodyPr wrap="square" lIns="0" tIns="0" rIns="0" bIns="0" rtlCol="0"/>
          <a:lstStyle/>
          <a:p>
            <a:endParaRPr/>
          </a:p>
        </p:txBody>
      </p:sp>
      <p:sp>
        <p:nvSpPr>
          <p:cNvPr id="154" name="object 154"/>
          <p:cNvSpPr/>
          <p:nvPr/>
        </p:nvSpPr>
        <p:spPr>
          <a:xfrm>
            <a:off x="4851400" y="3679825"/>
            <a:ext cx="127000" cy="107950"/>
          </a:xfrm>
          <a:prstGeom prst="rect">
            <a:avLst/>
          </a:prstGeom>
          <a:blipFill>
            <a:blip r:embed="rId55" cstate="print"/>
            <a:stretch>
              <a:fillRect/>
            </a:stretch>
          </a:blipFill>
        </p:spPr>
        <p:txBody>
          <a:bodyPr wrap="square" lIns="0" tIns="0" rIns="0" bIns="0" rtlCol="0"/>
          <a:lstStyle/>
          <a:p>
            <a:endParaRPr/>
          </a:p>
        </p:txBody>
      </p:sp>
      <p:sp>
        <p:nvSpPr>
          <p:cNvPr id="155" name="object 155"/>
          <p:cNvSpPr/>
          <p:nvPr/>
        </p:nvSpPr>
        <p:spPr>
          <a:xfrm>
            <a:off x="5537200" y="3676650"/>
            <a:ext cx="341312" cy="111125"/>
          </a:xfrm>
          <a:prstGeom prst="rect">
            <a:avLst/>
          </a:prstGeom>
          <a:blipFill>
            <a:blip r:embed="rId56" cstate="print"/>
            <a:stretch>
              <a:fillRect/>
            </a:stretch>
          </a:blipFill>
        </p:spPr>
        <p:txBody>
          <a:bodyPr wrap="square" lIns="0" tIns="0" rIns="0" bIns="0" rtlCol="0"/>
          <a:lstStyle/>
          <a:p>
            <a:endParaRPr/>
          </a:p>
        </p:txBody>
      </p:sp>
      <p:sp>
        <p:nvSpPr>
          <p:cNvPr id="156" name="object 156"/>
          <p:cNvSpPr/>
          <p:nvPr/>
        </p:nvSpPr>
        <p:spPr>
          <a:xfrm>
            <a:off x="5927725" y="3676650"/>
            <a:ext cx="95250" cy="109600"/>
          </a:xfrm>
          <a:prstGeom prst="rect">
            <a:avLst/>
          </a:prstGeom>
          <a:blipFill>
            <a:blip r:embed="rId57" cstate="print"/>
            <a:stretch>
              <a:fillRect/>
            </a:stretch>
          </a:blipFill>
        </p:spPr>
        <p:txBody>
          <a:bodyPr wrap="square" lIns="0" tIns="0" rIns="0" bIns="0" rtlCol="0"/>
          <a:lstStyle/>
          <a:p>
            <a:endParaRPr/>
          </a:p>
        </p:txBody>
      </p:sp>
      <p:sp>
        <p:nvSpPr>
          <p:cNvPr id="157" name="object 157"/>
          <p:cNvSpPr/>
          <p:nvPr/>
        </p:nvSpPr>
        <p:spPr>
          <a:xfrm>
            <a:off x="4851400" y="3873500"/>
            <a:ext cx="127000" cy="107950"/>
          </a:xfrm>
          <a:prstGeom prst="rect">
            <a:avLst/>
          </a:prstGeom>
          <a:blipFill>
            <a:blip r:embed="rId58" cstate="print"/>
            <a:stretch>
              <a:fillRect/>
            </a:stretch>
          </a:blipFill>
        </p:spPr>
        <p:txBody>
          <a:bodyPr wrap="square" lIns="0" tIns="0" rIns="0" bIns="0" rtlCol="0"/>
          <a:lstStyle/>
          <a:p>
            <a:endParaRPr/>
          </a:p>
        </p:txBody>
      </p:sp>
      <p:sp>
        <p:nvSpPr>
          <p:cNvPr id="158" name="object 158"/>
          <p:cNvSpPr/>
          <p:nvPr/>
        </p:nvSpPr>
        <p:spPr>
          <a:xfrm>
            <a:off x="5374259" y="3867150"/>
            <a:ext cx="850391" cy="357250"/>
          </a:xfrm>
          <a:prstGeom prst="rect">
            <a:avLst/>
          </a:prstGeom>
          <a:blipFill>
            <a:blip r:embed="rId59" cstate="print"/>
            <a:stretch>
              <a:fillRect/>
            </a:stretch>
          </a:blipFill>
        </p:spPr>
        <p:txBody>
          <a:bodyPr wrap="square" lIns="0" tIns="0" rIns="0" bIns="0" rtlCol="0"/>
          <a:lstStyle/>
          <a:p>
            <a:endParaRPr/>
          </a:p>
        </p:txBody>
      </p:sp>
      <p:sp>
        <p:nvSpPr>
          <p:cNvPr id="159" name="object 159"/>
          <p:cNvSpPr/>
          <p:nvPr/>
        </p:nvSpPr>
        <p:spPr>
          <a:xfrm>
            <a:off x="4851400" y="4065523"/>
            <a:ext cx="127000" cy="107950"/>
          </a:xfrm>
          <a:prstGeom prst="rect">
            <a:avLst/>
          </a:prstGeom>
          <a:blipFill>
            <a:blip r:embed="rId60" cstate="print"/>
            <a:stretch>
              <a:fillRect/>
            </a:stretch>
          </a:blipFill>
        </p:spPr>
        <p:txBody>
          <a:bodyPr wrap="square" lIns="0" tIns="0" rIns="0" bIns="0" rtlCol="0"/>
          <a:lstStyle/>
          <a:p>
            <a:endParaRPr/>
          </a:p>
        </p:txBody>
      </p:sp>
      <p:sp>
        <p:nvSpPr>
          <p:cNvPr id="160" name="object 160"/>
          <p:cNvSpPr/>
          <p:nvPr/>
        </p:nvSpPr>
        <p:spPr>
          <a:xfrm>
            <a:off x="4851400" y="4259198"/>
            <a:ext cx="107950" cy="104775"/>
          </a:xfrm>
          <a:prstGeom prst="rect">
            <a:avLst/>
          </a:prstGeom>
          <a:blipFill>
            <a:blip r:embed="rId61" cstate="print"/>
            <a:stretch>
              <a:fillRect/>
            </a:stretch>
          </a:blipFill>
        </p:spPr>
        <p:txBody>
          <a:bodyPr wrap="square" lIns="0" tIns="0" rIns="0" bIns="0" rtlCol="0"/>
          <a:lstStyle/>
          <a:p>
            <a:endParaRPr/>
          </a:p>
        </p:txBody>
      </p:sp>
      <p:sp>
        <p:nvSpPr>
          <p:cNvPr id="161" name="object 161"/>
          <p:cNvSpPr/>
          <p:nvPr/>
        </p:nvSpPr>
        <p:spPr>
          <a:xfrm>
            <a:off x="5534025" y="4252848"/>
            <a:ext cx="338200" cy="114300"/>
          </a:xfrm>
          <a:prstGeom prst="rect">
            <a:avLst/>
          </a:prstGeom>
          <a:blipFill>
            <a:blip r:embed="rId62" cstate="print"/>
            <a:stretch>
              <a:fillRect/>
            </a:stretch>
          </a:blipFill>
        </p:spPr>
        <p:txBody>
          <a:bodyPr wrap="square" lIns="0" tIns="0" rIns="0" bIns="0" rtlCol="0"/>
          <a:lstStyle/>
          <a:p>
            <a:endParaRPr/>
          </a:p>
        </p:txBody>
      </p:sp>
      <p:sp>
        <p:nvSpPr>
          <p:cNvPr id="162" name="object 162"/>
          <p:cNvSpPr/>
          <p:nvPr/>
        </p:nvSpPr>
        <p:spPr>
          <a:xfrm>
            <a:off x="5913501" y="4254500"/>
            <a:ext cx="65024" cy="109474"/>
          </a:xfrm>
          <a:prstGeom prst="rect">
            <a:avLst/>
          </a:prstGeom>
          <a:blipFill>
            <a:blip r:embed="rId63" cstate="print"/>
            <a:stretch>
              <a:fillRect/>
            </a:stretch>
          </a:blipFill>
        </p:spPr>
        <p:txBody>
          <a:bodyPr wrap="square" lIns="0" tIns="0" rIns="0" bIns="0" rtlCol="0"/>
          <a:lstStyle/>
          <a:p>
            <a:endParaRPr/>
          </a:p>
        </p:txBody>
      </p:sp>
      <p:sp>
        <p:nvSpPr>
          <p:cNvPr id="163" name="object 163"/>
          <p:cNvSpPr/>
          <p:nvPr/>
        </p:nvSpPr>
        <p:spPr>
          <a:xfrm>
            <a:off x="4851400" y="4451350"/>
            <a:ext cx="125475" cy="106299"/>
          </a:xfrm>
          <a:prstGeom prst="rect">
            <a:avLst/>
          </a:prstGeom>
          <a:blipFill>
            <a:blip r:embed="rId64" cstate="print"/>
            <a:stretch>
              <a:fillRect/>
            </a:stretch>
          </a:blipFill>
        </p:spPr>
        <p:txBody>
          <a:bodyPr wrap="square" lIns="0" tIns="0" rIns="0" bIns="0" rtlCol="0"/>
          <a:lstStyle/>
          <a:p>
            <a:endParaRPr/>
          </a:p>
        </p:txBody>
      </p:sp>
      <p:sp>
        <p:nvSpPr>
          <p:cNvPr id="164" name="object 164"/>
          <p:cNvSpPr/>
          <p:nvPr/>
        </p:nvSpPr>
        <p:spPr>
          <a:xfrm>
            <a:off x="5534025" y="4440173"/>
            <a:ext cx="696976" cy="119125"/>
          </a:xfrm>
          <a:prstGeom prst="rect">
            <a:avLst/>
          </a:prstGeom>
          <a:blipFill>
            <a:blip r:embed="rId65" cstate="print"/>
            <a:stretch>
              <a:fillRect/>
            </a:stretch>
          </a:blipFill>
        </p:spPr>
        <p:txBody>
          <a:bodyPr wrap="square" lIns="0" tIns="0" rIns="0" bIns="0" rtlCol="0"/>
          <a:lstStyle/>
          <a:p>
            <a:endParaRPr/>
          </a:p>
        </p:txBody>
      </p:sp>
      <p:sp>
        <p:nvSpPr>
          <p:cNvPr id="165" name="object 165"/>
          <p:cNvSpPr/>
          <p:nvPr/>
        </p:nvSpPr>
        <p:spPr>
          <a:xfrm>
            <a:off x="6251575" y="4540186"/>
            <a:ext cx="11430" cy="17780"/>
          </a:xfrm>
          <a:custGeom>
            <a:avLst/>
            <a:gdLst/>
            <a:ahLst/>
            <a:cxnLst/>
            <a:rect l="l" t="t" r="r" b="b"/>
            <a:pathLst>
              <a:path w="11429" h="17779">
                <a:moveTo>
                  <a:pt x="0" y="17462"/>
                </a:moveTo>
                <a:lnTo>
                  <a:pt x="11112" y="17462"/>
                </a:lnTo>
                <a:lnTo>
                  <a:pt x="11112" y="0"/>
                </a:lnTo>
                <a:lnTo>
                  <a:pt x="0" y="0"/>
                </a:lnTo>
                <a:lnTo>
                  <a:pt x="0" y="17462"/>
                </a:lnTo>
                <a:close/>
              </a:path>
            </a:pathLst>
          </a:custGeom>
          <a:solidFill>
            <a:srgbClr val="000080"/>
          </a:solidFill>
        </p:spPr>
        <p:txBody>
          <a:bodyPr wrap="square" lIns="0" tIns="0" rIns="0" bIns="0" rtlCol="0"/>
          <a:lstStyle/>
          <a:p>
            <a:endParaRPr/>
          </a:p>
        </p:txBody>
      </p:sp>
      <p:sp>
        <p:nvSpPr>
          <p:cNvPr id="166" name="object 166"/>
          <p:cNvSpPr/>
          <p:nvPr/>
        </p:nvSpPr>
        <p:spPr>
          <a:xfrm>
            <a:off x="4851400" y="4645025"/>
            <a:ext cx="127000" cy="107950"/>
          </a:xfrm>
          <a:prstGeom prst="rect">
            <a:avLst/>
          </a:prstGeom>
          <a:blipFill>
            <a:blip r:embed="rId66" cstate="print"/>
            <a:stretch>
              <a:fillRect/>
            </a:stretch>
          </a:blipFill>
        </p:spPr>
        <p:txBody>
          <a:bodyPr wrap="square" lIns="0" tIns="0" rIns="0" bIns="0" rtlCol="0"/>
          <a:lstStyle/>
          <a:p>
            <a:endParaRPr/>
          </a:p>
        </p:txBody>
      </p:sp>
      <p:sp>
        <p:nvSpPr>
          <p:cNvPr id="167" name="object 167"/>
          <p:cNvSpPr/>
          <p:nvPr/>
        </p:nvSpPr>
        <p:spPr>
          <a:xfrm>
            <a:off x="5537200" y="4640198"/>
            <a:ext cx="347725" cy="111125"/>
          </a:xfrm>
          <a:prstGeom prst="rect">
            <a:avLst/>
          </a:prstGeom>
          <a:blipFill>
            <a:blip r:embed="rId67" cstate="print"/>
            <a:stretch>
              <a:fillRect/>
            </a:stretch>
          </a:blipFill>
        </p:spPr>
        <p:txBody>
          <a:bodyPr wrap="square" lIns="0" tIns="0" rIns="0" bIns="0" rtlCol="0"/>
          <a:lstStyle/>
          <a:p>
            <a:endParaRPr/>
          </a:p>
        </p:txBody>
      </p:sp>
      <p:sp>
        <p:nvSpPr>
          <p:cNvPr id="168" name="object 168"/>
          <p:cNvSpPr/>
          <p:nvPr/>
        </p:nvSpPr>
        <p:spPr>
          <a:xfrm>
            <a:off x="5929376" y="4640198"/>
            <a:ext cx="98425" cy="109600"/>
          </a:xfrm>
          <a:prstGeom prst="rect">
            <a:avLst/>
          </a:prstGeom>
          <a:blipFill>
            <a:blip r:embed="rId68" cstate="print"/>
            <a:stretch>
              <a:fillRect/>
            </a:stretch>
          </a:blipFill>
        </p:spPr>
        <p:txBody>
          <a:bodyPr wrap="square" lIns="0" tIns="0" rIns="0" bIns="0" rtlCol="0"/>
          <a:lstStyle/>
          <a:p>
            <a:endParaRPr/>
          </a:p>
        </p:txBody>
      </p:sp>
      <p:sp>
        <p:nvSpPr>
          <p:cNvPr id="169" name="object 169"/>
          <p:cNvSpPr/>
          <p:nvPr/>
        </p:nvSpPr>
        <p:spPr>
          <a:xfrm>
            <a:off x="4851400" y="4838700"/>
            <a:ext cx="127000" cy="104775"/>
          </a:xfrm>
          <a:prstGeom prst="rect">
            <a:avLst/>
          </a:prstGeom>
          <a:blipFill>
            <a:blip r:embed="rId69" cstate="print"/>
            <a:stretch>
              <a:fillRect/>
            </a:stretch>
          </a:blipFill>
        </p:spPr>
        <p:txBody>
          <a:bodyPr wrap="square" lIns="0" tIns="0" rIns="0" bIns="0" rtlCol="0"/>
          <a:lstStyle/>
          <a:p>
            <a:endParaRPr/>
          </a:p>
        </p:txBody>
      </p:sp>
      <p:sp>
        <p:nvSpPr>
          <p:cNvPr id="170" name="object 170"/>
          <p:cNvSpPr/>
          <p:nvPr/>
        </p:nvSpPr>
        <p:spPr>
          <a:xfrm>
            <a:off x="5530850" y="4833873"/>
            <a:ext cx="722376" cy="111125"/>
          </a:xfrm>
          <a:prstGeom prst="rect">
            <a:avLst/>
          </a:prstGeom>
          <a:blipFill>
            <a:blip r:embed="rId70" cstate="print"/>
            <a:stretch>
              <a:fillRect/>
            </a:stretch>
          </a:blipFill>
        </p:spPr>
        <p:txBody>
          <a:bodyPr wrap="square" lIns="0" tIns="0" rIns="0" bIns="0" rtlCol="0"/>
          <a:lstStyle/>
          <a:p>
            <a:endParaRPr/>
          </a:p>
        </p:txBody>
      </p:sp>
      <p:sp>
        <p:nvSpPr>
          <p:cNvPr id="171" name="object 171"/>
          <p:cNvSpPr/>
          <p:nvPr/>
        </p:nvSpPr>
        <p:spPr>
          <a:xfrm>
            <a:off x="4851400" y="5032375"/>
            <a:ext cx="127000" cy="106299"/>
          </a:xfrm>
          <a:prstGeom prst="rect">
            <a:avLst/>
          </a:prstGeom>
          <a:blipFill>
            <a:blip r:embed="rId71" cstate="print"/>
            <a:stretch>
              <a:fillRect/>
            </a:stretch>
          </a:blipFill>
        </p:spPr>
        <p:txBody>
          <a:bodyPr wrap="square" lIns="0" tIns="0" rIns="0" bIns="0" rtlCol="0"/>
          <a:lstStyle/>
          <a:p>
            <a:endParaRPr/>
          </a:p>
        </p:txBody>
      </p:sp>
      <p:sp>
        <p:nvSpPr>
          <p:cNvPr id="172" name="object 172"/>
          <p:cNvSpPr/>
          <p:nvPr/>
        </p:nvSpPr>
        <p:spPr>
          <a:xfrm>
            <a:off x="5527675" y="5026025"/>
            <a:ext cx="723900" cy="690562"/>
          </a:xfrm>
          <a:prstGeom prst="rect">
            <a:avLst/>
          </a:prstGeom>
          <a:blipFill>
            <a:blip r:embed="rId72" cstate="print"/>
            <a:stretch>
              <a:fillRect/>
            </a:stretch>
          </a:blipFill>
        </p:spPr>
        <p:txBody>
          <a:bodyPr wrap="square" lIns="0" tIns="0" rIns="0" bIns="0" rtlCol="0"/>
          <a:lstStyle/>
          <a:p>
            <a:endParaRPr/>
          </a:p>
        </p:txBody>
      </p:sp>
      <p:sp>
        <p:nvSpPr>
          <p:cNvPr id="173" name="object 173"/>
          <p:cNvSpPr/>
          <p:nvPr/>
        </p:nvSpPr>
        <p:spPr>
          <a:xfrm>
            <a:off x="6116701" y="5119623"/>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80"/>
          </a:solidFill>
        </p:spPr>
        <p:txBody>
          <a:bodyPr wrap="square" lIns="0" tIns="0" rIns="0" bIns="0" rtlCol="0"/>
          <a:lstStyle/>
          <a:p>
            <a:endParaRPr/>
          </a:p>
        </p:txBody>
      </p:sp>
      <p:sp>
        <p:nvSpPr>
          <p:cNvPr id="174" name="object 174"/>
          <p:cNvSpPr/>
          <p:nvPr/>
        </p:nvSpPr>
        <p:spPr>
          <a:xfrm>
            <a:off x="4851400" y="5222875"/>
            <a:ext cx="128650" cy="107950"/>
          </a:xfrm>
          <a:prstGeom prst="rect">
            <a:avLst/>
          </a:prstGeom>
          <a:blipFill>
            <a:blip r:embed="rId73" cstate="print"/>
            <a:stretch>
              <a:fillRect/>
            </a:stretch>
          </a:blipFill>
        </p:spPr>
        <p:txBody>
          <a:bodyPr wrap="square" lIns="0" tIns="0" rIns="0" bIns="0" rtlCol="0"/>
          <a:lstStyle/>
          <a:p>
            <a:endParaRPr/>
          </a:p>
        </p:txBody>
      </p:sp>
      <p:sp>
        <p:nvSpPr>
          <p:cNvPr id="175" name="object 175"/>
          <p:cNvSpPr/>
          <p:nvPr/>
        </p:nvSpPr>
        <p:spPr>
          <a:xfrm>
            <a:off x="4851400" y="5418201"/>
            <a:ext cx="127000" cy="103124"/>
          </a:xfrm>
          <a:prstGeom prst="rect">
            <a:avLst/>
          </a:prstGeom>
          <a:blipFill>
            <a:blip r:embed="rId74" cstate="print"/>
            <a:stretch>
              <a:fillRect/>
            </a:stretch>
          </a:blipFill>
        </p:spPr>
        <p:txBody>
          <a:bodyPr wrap="square" lIns="0" tIns="0" rIns="0" bIns="0" rtlCol="0"/>
          <a:lstStyle/>
          <a:p>
            <a:endParaRPr/>
          </a:p>
        </p:txBody>
      </p:sp>
      <p:sp>
        <p:nvSpPr>
          <p:cNvPr id="176" name="object 176"/>
          <p:cNvSpPr/>
          <p:nvPr/>
        </p:nvSpPr>
        <p:spPr>
          <a:xfrm>
            <a:off x="6270625" y="5505450"/>
            <a:ext cx="12700" cy="15875"/>
          </a:xfrm>
          <a:custGeom>
            <a:avLst/>
            <a:gdLst/>
            <a:ahLst/>
            <a:cxnLst/>
            <a:rect l="l" t="t" r="r" b="b"/>
            <a:pathLst>
              <a:path w="12700" h="15875">
                <a:moveTo>
                  <a:pt x="0" y="15875"/>
                </a:moveTo>
                <a:lnTo>
                  <a:pt x="12700" y="15875"/>
                </a:lnTo>
                <a:lnTo>
                  <a:pt x="12700" y="0"/>
                </a:lnTo>
                <a:lnTo>
                  <a:pt x="0" y="0"/>
                </a:lnTo>
                <a:lnTo>
                  <a:pt x="0" y="15875"/>
                </a:lnTo>
                <a:close/>
              </a:path>
            </a:pathLst>
          </a:custGeom>
          <a:solidFill>
            <a:srgbClr val="000080"/>
          </a:solidFill>
        </p:spPr>
        <p:txBody>
          <a:bodyPr wrap="square" lIns="0" tIns="0" rIns="0" bIns="0" rtlCol="0"/>
          <a:lstStyle/>
          <a:p>
            <a:endParaRPr/>
          </a:p>
        </p:txBody>
      </p:sp>
      <p:sp>
        <p:nvSpPr>
          <p:cNvPr id="177" name="object 177"/>
          <p:cNvSpPr/>
          <p:nvPr/>
        </p:nvSpPr>
        <p:spPr>
          <a:xfrm>
            <a:off x="4851400" y="5608637"/>
            <a:ext cx="127000" cy="107950"/>
          </a:xfrm>
          <a:prstGeom prst="rect">
            <a:avLst/>
          </a:prstGeom>
          <a:blipFill>
            <a:blip r:embed="rId75" cstate="print"/>
            <a:stretch>
              <a:fillRect/>
            </a:stretch>
          </a:blipFill>
        </p:spPr>
        <p:txBody>
          <a:bodyPr wrap="square" lIns="0" tIns="0" rIns="0" bIns="0" rtlCol="0"/>
          <a:lstStyle/>
          <a:p>
            <a:endParaRPr/>
          </a:p>
        </p:txBody>
      </p:sp>
      <p:sp>
        <p:nvSpPr>
          <p:cNvPr id="178" name="object 178"/>
          <p:cNvSpPr/>
          <p:nvPr/>
        </p:nvSpPr>
        <p:spPr>
          <a:xfrm>
            <a:off x="4783201" y="2466975"/>
            <a:ext cx="271145" cy="200025"/>
          </a:xfrm>
          <a:custGeom>
            <a:avLst/>
            <a:gdLst/>
            <a:ahLst/>
            <a:cxnLst/>
            <a:rect l="l" t="t" r="r" b="b"/>
            <a:pathLst>
              <a:path w="271145" h="200025">
                <a:moveTo>
                  <a:pt x="0" y="100075"/>
                </a:moveTo>
                <a:lnTo>
                  <a:pt x="10636" y="61132"/>
                </a:lnTo>
                <a:lnTo>
                  <a:pt x="39655" y="29321"/>
                </a:lnTo>
                <a:lnTo>
                  <a:pt x="82724" y="7868"/>
                </a:lnTo>
                <a:lnTo>
                  <a:pt x="135509" y="0"/>
                </a:lnTo>
                <a:lnTo>
                  <a:pt x="188239" y="7868"/>
                </a:lnTo>
                <a:lnTo>
                  <a:pt x="231314" y="29321"/>
                </a:lnTo>
                <a:lnTo>
                  <a:pt x="260363" y="61132"/>
                </a:lnTo>
                <a:lnTo>
                  <a:pt x="271018" y="100075"/>
                </a:lnTo>
                <a:lnTo>
                  <a:pt x="260363" y="138945"/>
                </a:lnTo>
                <a:lnTo>
                  <a:pt x="231314" y="170719"/>
                </a:lnTo>
                <a:lnTo>
                  <a:pt x="188239" y="192158"/>
                </a:lnTo>
                <a:lnTo>
                  <a:pt x="135509" y="200025"/>
                </a:lnTo>
                <a:lnTo>
                  <a:pt x="82724" y="192158"/>
                </a:lnTo>
                <a:lnTo>
                  <a:pt x="39655" y="170719"/>
                </a:lnTo>
                <a:lnTo>
                  <a:pt x="10636" y="138945"/>
                </a:lnTo>
                <a:lnTo>
                  <a:pt x="0" y="100075"/>
                </a:lnTo>
                <a:close/>
              </a:path>
            </a:pathLst>
          </a:custGeom>
          <a:ln w="38100">
            <a:solidFill>
              <a:srgbClr val="FF0000"/>
            </a:solidFill>
          </a:ln>
        </p:spPr>
        <p:txBody>
          <a:bodyPr wrap="square" lIns="0" tIns="0" rIns="0" bIns="0" rtlCol="0"/>
          <a:lstStyle/>
          <a:p>
            <a:endParaRPr/>
          </a:p>
        </p:txBody>
      </p:sp>
      <p:sp>
        <p:nvSpPr>
          <p:cNvPr id="179" name="object 179"/>
          <p:cNvSpPr/>
          <p:nvPr/>
        </p:nvSpPr>
        <p:spPr>
          <a:xfrm>
            <a:off x="4767326" y="4005326"/>
            <a:ext cx="271145" cy="200025"/>
          </a:xfrm>
          <a:custGeom>
            <a:avLst/>
            <a:gdLst/>
            <a:ahLst/>
            <a:cxnLst/>
            <a:rect l="l" t="t" r="r" b="b"/>
            <a:pathLst>
              <a:path w="271145" h="200025">
                <a:moveTo>
                  <a:pt x="0" y="99949"/>
                </a:moveTo>
                <a:lnTo>
                  <a:pt x="10632" y="61007"/>
                </a:lnTo>
                <a:lnTo>
                  <a:pt x="39623" y="29210"/>
                </a:lnTo>
                <a:lnTo>
                  <a:pt x="82617" y="7794"/>
                </a:lnTo>
                <a:lnTo>
                  <a:pt x="135254" y="0"/>
                </a:lnTo>
                <a:lnTo>
                  <a:pt x="187965" y="7848"/>
                </a:lnTo>
                <a:lnTo>
                  <a:pt x="230997" y="29257"/>
                </a:lnTo>
                <a:lnTo>
                  <a:pt x="260002" y="61025"/>
                </a:lnTo>
                <a:lnTo>
                  <a:pt x="270637" y="99949"/>
                </a:lnTo>
                <a:lnTo>
                  <a:pt x="260002" y="138892"/>
                </a:lnTo>
                <a:lnTo>
                  <a:pt x="230997" y="170703"/>
                </a:lnTo>
                <a:lnTo>
                  <a:pt x="187965" y="192156"/>
                </a:lnTo>
                <a:lnTo>
                  <a:pt x="135254" y="200025"/>
                </a:lnTo>
                <a:lnTo>
                  <a:pt x="82617" y="192156"/>
                </a:lnTo>
                <a:lnTo>
                  <a:pt x="39624" y="170703"/>
                </a:lnTo>
                <a:lnTo>
                  <a:pt x="10632" y="138892"/>
                </a:lnTo>
                <a:lnTo>
                  <a:pt x="0" y="99949"/>
                </a:lnTo>
                <a:close/>
              </a:path>
            </a:pathLst>
          </a:custGeom>
          <a:ln w="38100">
            <a:solidFill>
              <a:srgbClr val="FF0000"/>
            </a:solidFill>
          </a:ln>
        </p:spPr>
        <p:txBody>
          <a:bodyPr wrap="square" lIns="0" tIns="0" rIns="0" bIns="0" rtlCol="0"/>
          <a:lstStyle/>
          <a:p>
            <a:endParaRPr/>
          </a:p>
        </p:txBody>
      </p:sp>
      <p:sp>
        <p:nvSpPr>
          <p:cNvPr id="180" name="object 180"/>
          <p:cNvSpPr/>
          <p:nvPr/>
        </p:nvSpPr>
        <p:spPr>
          <a:xfrm>
            <a:off x="1278000" y="4795773"/>
            <a:ext cx="271145" cy="200660"/>
          </a:xfrm>
          <a:custGeom>
            <a:avLst/>
            <a:gdLst/>
            <a:ahLst/>
            <a:cxnLst/>
            <a:rect l="l" t="t" r="r" b="b"/>
            <a:pathLst>
              <a:path w="271144" h="200660">
                <a:moveTo>
                  <a:pt x="0" y="100075"/>
                </a:moveTo>
                <a:lnTo>
                  <a:pt x="10636" y="61132"/>
                </a:lnTo>
                <a:lnTo>
                  <a:pt x="39655" y="29321"/>
                </a:lnTo>
                <a:lnTo>
                  <a:pt x="82724" y="7868"/>
                </a:lnTo>
                <a:lnTo>
                  <a:pt x="135509" y="0"/>
                </a:lnTo>
                <a:lnTo>
                  <a:pt x="188239" y="7868"/>
                </a:lnTo>
                <a:lnTo>
                  <a:pt x="231314" y="29321"/>
                </a:lnTo>
                <a:lnTo>
                  <a:pt x="260363" y="61132"/>
                </a:lnTo>
                <a:lnTo>
                  <a:pt x="271018" y="100075"/>
                </a:lnTo>
                <a:lnTo>
                  <a:pt x="260363" y="139019"/>
                </a:lnTo>
                <a:lnTo>
                  <a:pt x="231314" y="170830"/>
                </a:lnTo>
                <a:lnTo>
                  <a:pt x="188239" y="192283"/>
                </a:lnTo>
                <a:lnTo>
                  <a:pt x="135509" y="200151"/>
                </a:lnTo>
                <a:lnTo>
                  <a:pt x="82724" y="192283"/>
                </a:lnTo>
                <a:lnTo>
                  <a:pt x="39655" y="170830"/>
                </a:lnTo>
                <a:lnTo>
                  <a:pt x="10636" y="139019"/>
                </a:lnTo>
                <a:lnTo>
                  <a:pt x="0" y="100075"/>
                </a:lnTo>
                <a:close/>
              </a:path>
            </a:pathLst>
          </a:custGeom>
          <a:ln w="38100">
            <a:solidFill>
              <a:srgbClr val="FF0000"/>
            </a:solidFill>
          </a:ln>
        </p:spPr>
        <p:txBody>
          <a:bodyPr wrap="square" lIns="0" tIns="0" rIns="0" bIns="0" rtlCol="0"/>
          <a:lstStyle/>
          <a:p>
            <a:endParaRPr/>
          </a:p>
        </p:txBody>
      </p:sp>
      <p:sp>
        <p:nvSpPr>
          <p:cNvPr id="181" name="object 181"/>
          <p:cNvSpPr/>
          <p:nvPr/>
        </p:nvSpPr>
        <p:spPr>
          <a:xfrm>
            <a:off x="4767326" y="1890776"/>
            <a:ext cx="271145" cy="200025"/>
          </a:xfrm>
          <a:custGeom>
            <a:avLst/>
            <a:gdLst/>
            <a:ahLst/>
            <a:cxnLst/>
            <a:rect l="l" t="t" r="r" b="b"/>
            <a:pathLst>
              <a:path w="271145" h="200025">
                <a:moveTo>
                  <a:pt x="0" y="99949"/>
                </a:moveTo>
                <a:lnTo>
                  <a:pt x="10632" y="61025"/>
                </a:lnTo>
                <a:lnTo>
                  <a:pt x="39623" y="29257"/>
                </a:lnTo>
                <a:lnTo>
                  <a:pt x="82617" y="7848"/>
                </a:lnTo>
                <a:lnTo>
                  <a:pt x="135254" y="0"/>
                </a:lnTo>
                <a:lnTo>
                  <a:pt x="187965" y="7848"/>
                </a:lnTo>
                <a:lnTo>
                  <a:pt x="230997" y="29257"/>
                </a:lnTo>
                <a:lnTo>
                  <a:pt x="260002" y="61025"/>
                </a:lnTo>
                <a:lnTo>
                  <a:pt x="270637" y="99949"/>
                </a:lnTo>
                <a:lnTo>
                  <a:pt x="260002" y="138892"/>
                </a:lnTo>
                <a:lnTo>
                  <a:pt x="230997" y="170703"/>
                </a:lnTo>
                <a:lnTo>
                  <a:pt x="187965" y="192156"/>
                </a:lnTo>
                <a:lnTo>
                  <a:pt x="135254" y="200025"/>
                </a:lnTo>
                <a:lnTo>
                  <a:pt x="82617" y="192156"/>
                </a:lnTo>
                <a:lnTo>
                  <a:pt x="39624" y="170703"/>
                </a:lnTo>
                <a:lnTo>
                  <a:pt x="10632" y="138892"/>
                </a:lnTo>
                <a:lnTo>
                  <a:pt x="0" y="99949"/>
                </a:lnTo>
                <a:close/>
              </a:path>
            </a:pathLst>
          </a:custGeom>
          <a:ln w="38100">
            <a:solidFill>
              <a:srgbClr val="FF0000"/>
            </a:solidFill>
          </a:ln>
        </p:spPr>
        <p:txBody>
          <a:bodyPr wrap="square" lIns="0" tIns="0" rIns="0" bIns="0" rtlCol="0"/>
          <a:lstStyle/>
          <a:p>
            <a:endParaRPr/>
          </a:p>
        </p:txBody>
      </p:sp>
      <p:sp>
        <p:nvSpPr>
          <p:cNvPr id="182" name="object 182"/>
          <p:cNvSpPr/>
          <p:nvPr/>
        </p:nvSpPr>
        <p:spPr>
          <a:xfrm>
            <a:off x="4767326" y="1495425"/>
            <a:ext cx="271145" cy="200025"/>
          </a:xfrm>
          <a:custGeom>
            <a:avLst/>
            <a:gdLst/>
            <a:ahLst/>
            <a:cxnLst/>
            <a:rect l="l" t="t" r="r" b="b"/>
            <a:pathLst>
              <a:path w="271145" h="200025">
                <a:moveTo>
                  <a:pt x="0" y="100075"/>
                </a:moveTo>
                <a:lnTo>
                  <a:pt x="10632" y="61132"/>
                </a:lnTo>
                <a:lnTo>
                  <a:pt x="39623" y="29321"/>
                </a:lnTo>
                <a:lnTo>
                  <a:pt x="82617" y="7868"/>
                </a:lnTo>
                <a:lnTo>
                  <a:pt x="135254" y="0"/>
                </a:lnTo>
                <a:lnTo>
                  <a:pt x="187965" y="7868"/>
                </a:lnTo>
                <a:lnTo>
                  <a:pt x="230997" y="29321"/>
                </a:lnTo>
                <a:lnTo>
                  <a:pt x="260002" y="61132"/>
                </a:lnTo>
                <a:lnTo>
                  <a:pt x="270637" y="100075"/>
                </a:lnTo>
                <a:lnTo>
                  <a:pt x="260002" y="138945"/>
                </a:lnTo>
                <a:lnTo>
                  <a:pt x="230997" y="170719"/>
                </a:lnTo>
                <a:lnTo>
                  <a:pt x="187965" y="192158"/>
                </a:lnTo>
                <a:lnTo>
                  <a:pt x="135254" y="200025"/>
                </a:lnTo>
                <a:lnTo>
                  <a:pt x="82617" y="192158"/>
                </a:lnTo>
                <a:lnTo>
                  <a:pt x="39624" y="170719"/>
                </a:lnTo>
                <a:lnTo>
                  <a:pt x="10632" y="138945"/>
                </a:lnTo>
                <a:lnTo>
                  <a:pt x="0" y="100075"/>
                </a:lnTo>
                <a:close/>
              </a:path>
            </a:pathLst>
          </a:custGeom>
          <a:ln w="38100">
            <a:solidFill>
              <a:srgbClr val="FF0000"/>
            </a:solidFill>
          </a:ln>
        </p:spPr>
        <p:txBody>
          <a:bodyPr wrap="square" lIns="0" tIns="0" rIns="0" bIns="0" rtlCol="0"/>
          <a:lstStyle/>
          <a:p>
            <a:endParaRPr/>
          </a:p>
        </p:txBody>
      </p:sp>
      <p:sp>
        <p:nvSpPr>
          <p:cNvPr id="183" name="object 183"/>
          <p:cNvSpPr txBox="1">
            <a:spLocks noGrp="1"/>
          </p:cNvSpPr>
          <p:nvPr>
            <p:ph type="title"/>
          </p:nvPr>
        </p:nvSpPr>
        <p:spPr>
          <a:xfrm>
            <a:off x="1481708" y="55880"/>
            <a:ext cx="6178550"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9B2C1F"/>
                </a:solidFill>
                <a:latin typeface="Arial"/>
                <a:cs typeface="Arial"/>
              </a:rPr>
              <a:t>Simple random</a:t>
            </a:r>
            <a:r>
              <a:rPr sz="4400" spc="-85" dirty="0">
                <a:solidFill>
                  <a:srgbClr val="9B2C1F"/>
                </a:solidFill>
                <a:latin typeface="Arial"/>
                <a:cs typeface="Arial"/>
              </a:rPr>
              <a:t> </a:t>
            </a:r>
            <a:r>
              <a:rPr sz="4400" dirty="0">
                <a:solidFill>
                  <a:srgbClr val="9B2C1F"/>
                </a:solidFill>
                <a:latin typeface="Arial"/>
                <a:cs typeface="Arial"/>
              </a:rPr>
              <a:t>sampling</a:t>
            </a:r>
            <a:endParaRPr sz="4400">
              <a:latin typeface="Arial"/>
              <a:cs typeface="Arial"/>
            </a:endParaRPr>
          </a:p>
        </p:txBody>
      </p:sp>
      <p:sp>
        <p:nvSpPr>
          <p:cNvPr id="184" name="object 184"/>
          <p:cNvSpPr/>
          <p:nvPr/>
        </p:nvSpPr>
        <p:spPr>
          <a:xfrm>
            <a:off x="304800" y="914400"/>
            <a:ext cx="8534400" cy="0"/>
          </a:xfrm>
          <a:custGeom>
            <a:avLst/>
            <a:gdLst/>
            <a:ahLst/>
            <a:cxnLst/>
            <a:rect l="l" t="t" r="r" b="b"/>
            <a:pathLst>
              <a:path w="8534400">
                <a:moveTo>
                  <a:pt x="0" y="0"/>
                </a:moveTo>
                <a:lnTo>
                  <a:pt x="8534400" y="0"/>
                </a:lnTo>
              </a:path>
            </a:pathLst>
          </a:custGeom>
          <a:ln w="57150">
            <a:solidFill>
              <a:srgbClr val="FF0000"/>
            </a:solidFill>
          </a:ln>
        </p:spPr>
        <p:txBody>
          <a:bodyPr wrap="square" lIns="0" tIns="0" rIns="0" bIns="0" rtlCol="0"/>
          <a:lstStyle/>
          <a:p>
            <a:endParaRPr/>
          </a:p>
        </p:txBody>
      </p:sp>
      <p:sp>
        <p:nvSpPr>
          <p:cNvPr id="185" name="object 185"/>
          <p:cNvSpPr txBox="1"/>
          <p:nvPr/>
        </p:nvSpPr>
        <p:spPr>
          <a:xfrm>
            <a:off x="459740" y="5926023"/>
            <a:ext cx="8085455" cy="878840"/>
          </a:xfrm>
          <a:prstGeom prst="rect">
            <a:avLst/>
          </a:prstGeom>
        </p:spPr>
        <p:txBody>
          <a:bodyPr vert="horz" wrap="square" lIns="0" tIns="12065" rIns="0" bIns="0" rtlCol="0">
            <a:spAutoFit/>
          </a:bodyPr>
          <a:lstStyle/>
          <a:p>
            <a:pPr marL="12700" marR="5080">
              <a:lnSpc>
                <a:spcPct val="100000"/>
              </a:lnSpc>
              <a:spcBef>
                <a:spcPts val="95"/>
              </a:spcBef>
            </a:pPr>
            <a:r>
              <a:rPr sz="2800" b="1" spc="-5" dirty="0">
                <a:latin typeface="Times New Roman"/>
                <a:cs typeface="Times New Roman"/>
              </a:rPr>
              <a:t>Every subset of a specified </a:t>
            </a:r>
            <a:r>
              <a:rPr sz="2800" b="1" spc="-10" dirty="0">
                <a:latin typeface="Times New Roman"/>
                <a:cs typeface="Times New Roman"/>
              </a:rPr>
              <a:t>size </a:t>
            </a:r>
            <a:r>
              <a:rPr sz="2800" b="1" spc="-5" dirty="0">
                <a:latin typeface="Times New Roman"/>
                <a:cs typeface="Times New Roman"/>
              </a:rPr>
              <a:t>n </a:t>
            </a:r>
            <a:r>
              <a:rPr sz="2800" b="1" spc="-15" dirty="0">
                <a:latin typeface="Times New Roman"/>
                <a:cs typeface="Times New Roman"/>
              </a:rPr>
              <a:t>from </a:t>
            </a:r>
            <a:r>
              <a:rPr sz="2800" b="1" spc="-5" dirty="0">
                <a:latin typeface="Times New Roman"/>
                <a:cs typeface="Times New Roman"/>
              </a:rPr>
              <a:t>the </a:t>
            </a:r>
            <a:r>
              <a:rPr sz="2800" b="1" dirty="0">
                <a:latin typeface="Times New Roman"/>
                <a:cs typeface="Times New Roman"/>
              </a:rPr>
              <a:t>population  </a:t>
            </a:r>
            <a:r>
              <a:rPr sz="2800" b="1" spc="-5" dirty="0">
                <a:latin typeface="Times New Roman"/>
                <a:cs typeface="Times New Roman"/>
              </a:rPr>
              <a:t>has an equal chance </a:t>
            </a:r>
            <a:r>
              <a:rPr sz="2800" b="1" dirty="0">
                <a:latin typeface="Times New Roman"/>
                <a:cs typeface="Times New Roman"/>
              </a:rPr>
              <a:t>of </a:t>
            </a:r>
            <a:r>
              <a:rPr sz="2800" b="1" spc="-5" dirty="0">
                <a:latin typeface="Times New Roman"/>
                <a:cs typeface="Times New Roman"/>
              </a:rPr>
              <a:t>being</a:t>
            </a:r>
            <a:r>
              <a:rPr sz="2800" b="1" spc="-10" dirty="0">
                <a:latin typeface="Times New Roman"/>
                <a:cs typeface="Times New Roman"/>
              </a:rPr>
              <a:t> </a:t>
            </a:r>
            <a:r>
              <a:rPr sz="2800" b="1" spc="-420" dirty="0">
                <a:latin typeface="Times New Roman"/>
                <a:cs typeface="Times New Roman"/>
              </a:rPr>
              <a:t>s</a:t>
            </a:r>
            <a:r>
              <a:rPr sz="2100" spc="-630" baseline="69444" dirty="0">
                <a:solidFill>
                  <a:srgbClr val="696363"/>
                </a:solidFill>
                <a:latin typeface="Arial"/>
                <a:cs typeface="Arial"/>
              </a:rPr>
              <a:t>S</a:t>
            </a:r>
            <a:r>
              <a:rPr sz="2800" b="1" spc="-420" dirty="0">
                <a:latin typeface="Times New Roman"/>
                <a:cs typeface="Times New Roman"/>
              </a:rPr>
              <a:t>e</a:t>
            </a:r>
            <a:r>
              <a:rPr sz="2100" spc="-630" baseline="69444" dirty="0">
                <a:solidFill>
                  <a:srgbClr val="696363"/>
                </a:solidFill>
                <a:latin typeface="Arial"/>
                <a:cs typeface="Arial"/>
              </a:rPr>
              <a:t>un</a:t>
            </a:r>
            <a:r>
              <a:rPr sz="2800" b="1" spc="-420" dirty="0">
                <a:latin typeface="Times New Roman"/>
                <a:cs typeface="Times New Roman"/>
              </a:rPr>
              <a:t>le</a:t>
            </a:r>
            <a:r>
              <a:rPr sz="2100" spc="-630" baseline="69444" dirty="0">
                <a:solidFill>
                  <a:srgbClr val="696363"/>
                </a:solidFill>
                <a:latin typeface="Arial"/>
                <a:cs typeface="Arial"/>
              </a:rPr>
              <a:t>il</a:t>
            </a:r>
            <a:r>
              <a:rPr sz="2100" spc="-30" baseline="69444" dirty="0">
                <a:solidFill>
                  <a:srgbClr val="696363"/>
                </a:solidFill>
                <a:latin typeface="Arial"/>
                <a:cs typeface="Arial"/>
              </a:rPr>
              <a:t> </a:t>
            </a:r>
            <a:r>
              <a:rPr sz="2100" spc="-832" baseline="69444" dirty="0">
                <a:solidFill>
                  <a:srgbClr val="696363"/>
                </a:solidFill>
                <a:latin typeface="Arial"/>
                <a:cs typeface="Arial"/>
              </a:rPr>
              <a:t>K</a:t>
            </a:r>
            <a:r>
              <a:rPr sz="2800" b="1" spc="-555" dirty="0">
                <a:latin typeface="Times New Roman"/>
                <a:cs typeface="Times New Roman"/>
              </a:rPr>
              <a:t>c</a:t>
            </a:r>
            <a:r>
              <a:rPr sz="2100" spc="-832" baseline="69444" dirty="0">
                <a:solidFill>
                  <a:srgbClr val="696363"/>
                </a:solidFill>
                <a:latin typeface="Arial"/>
                <a:cs typeface="Arial"/>
              </a:rPr>
              <a:t>u</a:t>
            </a:r>
            <a:r>
              <a:rPr sz="2800" b="1" spc="-555" dirty="0">
                <a:latin typeface="Times New Roman"/>
                <a:cs typeface="Times New Roman"/>
              </a:rPr>
              <a:t>t</a:t>
            </a:r>
            <a:r>
              <a:rPr sz="2100" spc="-832" baseline="69444" dirty="0">
                <a:solidFill>
                  <a:srgbClr val="696363"/>
                </a:solidFill>
                <a:latin typeface="Arial"/>
                <a:cs typeface="Arial"/>
              </a:rPr>
              <a:t>m</a:t>
            </a:r>
            <a:r>
              <a:rPr sz="2800" b="1" spc="-555" dirty="0">
                <a:latin typeface="Times New Roman"/>
                <a:cs typeface="Times New Roman"/>
              </a:rPr>
              <a:t>e</a:t>
            </a:r>
            <a:r>
              <a:rPr sz="2100" spc="-832" baseline="69444" dirty="0">
                <a:solidFill>
                  <a:srgbClr val="696363"/>
                </a:solidFill>
                <a:latin typeface="Arial"/>
                <a:cs typeface="Arial"/>
              </a:rPr>
              <a:t>a</a:t>
            </a:r>
            <a:r>
              <a:rPr sz="2800" b="1" spc="-555" dirty="0">
                <a:latin typeface="Times New Roman"/>
                <a:cs typeface="Times New Roman"/>
              </a:rPr>
              <a:t>d</a:t>
            </a:r>
            <a:r>
              <a:rPr sz="2100" spc="-832" baseline="69444" dirty="0">
                <a:solidFill>
                  <a:srgbClr val="696363"/>
                </a:solidFill>
                <a:latin typeface="Arial"/>
                <a:cs typeface="Arial"/>
              </a:rPr>
              <a:t>r</a:t>
            </a:r>
            <a:endParaRPr sz="2100" baseline="69444">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52" y="1593037"/>
            <a:ext cx="7903845" cy="1305560"/>
          </a:xfrm>
          <a:prstGeom prst="rect">
            <a:avLst/>
          </a:prstGeom>
        </p:spPr>
        <p:txBody>
          <a:bodyPr vert="horz" wrap="square" lIns="0" tIns="12065" rIns="0" bIns="0" rtlCol="0">
            <a:spAutoFit/>
          </a:bodyPr>
          <a:lstStyle/>
          <a:p>
            <a:pPr marL="12700" marR="5080">
              <a:lnSpc>
                <a:spcPct val="100000"/>
              </a:lnSpc>
              <a:spcBef>
                <a:spcPts val="95"/>
              </a:spcBef>
              <a:buChar char="•"/>
              <a:tabLst>
                <a:tab pos="223520" algn="l"/>
              </a:tabLst>
            </a:pPr>
            <a:r>
              <a:rPr sz="2800" spc="-5" dirty="0">
                <a:latin typeface="Times New Roman"/>
                <a:cs typeface="Times New Roman"/>
              </a:rPr>
              <a:t>Similar to simple </a:t>
            </a:r>
            <a:r>
              <a:rPr sz="2800" dirty="0">
                <a:latin typeface="Times New Roman"/>
                <a:cs typeface="Times New Roman"/>
              </a:rPr>
              <a:t>random </a:t>
            </a:r>
            <a:r>
              <a:rPr sz="2800" spc="-5" dirty="0">
                <a:latin typeface="Times New Roman"/>
                <a:cs typeface="Times New Roman"/>
              </a:rPr>
              <a:t>sample</a:t>
            </a:r>
            <a:r>
              <a:rPr sz="2800" spc="-5">
                <a:latin typeface="Times New Roman"/>
                <a:cs typeface="Times New Roman"/>
              </a:rPr>
              <a:t>. </a:t>
            </a:r>
            <a:r>
              <a:rPr sz="2800" spc="-5" smtClean="0">
                <a:latin typeface="Times New Roman"/>
                <a:cs typeface="Times New Roman"/>
              </a:rPr>
              <a:t> </a:t>
            </a:r>
            <a:r>
              <a:rPr sz="2800" spc="-5" dirty="0">
                <a:latin typeface="Times New Roman"/>
                <a:cs typeface="Times New Roman"/>
              </a:rPr>
              <a:t>– select directly from sampling frame. Ratio  between sample size </a:t>
            </a:r>
            <a:r>
              <a:rPr sz="2800" spc="-10" dirty="0">
                <a:latin typeface="Times New Roman"/>
                <a:cs typeface="Times New Roman"/>
              </a:rPr>
              <a:t>and </a:t>
            </a:r>
            <a:r>
              <a:rPr sz="2800" spc="-5" dirty="0">
                <a:latin typeface="Times New Roman"/>
                <a:cs typeface="Times New Roman"/>
              </a:rPr>
              <a:t>population</a:t>
            </a:r>
            <a:r>
              <a:rPr sz="2800" spc="-35" dirty="0">
                <a:latin typeface="Times New Roman"/>
                <a:cs typeface="Times New Roman"/>
              </a:rPr>
              <a:t> </a:t>
            </a:r>
            <a:r>
              <a:rPr sz="2800" spc="-5" dirty="0">
                <a:latin typeface="Times New Roman"/>
                <a:cs typeface="Times New Roman"/>
              </a:rPr>
              <a:t>size</a:t>
            </a:r>
            <a:endParaRPr sz="2800">
              <a:latin typeface="Times New Roman"/>
              <a:cs typeface="Times New Roman"/>
            </a:endParaRPr>
          </a:p>
        </p:txBody>
      </p:sp>
      <p:sp>
        <p:nvSpPr>
          <p:cNvPr id="3" name="object 3"/>
          <p:cNvSpPr/>
          <p:nvPr/>
        </p:nvSpPr>
        <p:spPr>
          <a:xfrm>
            <a:off x="64007" y="355091"/>
            <a:ext cx="5198364" cy="819911"/>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65252" y="487425"/>
            <a:ext cx="4553585" cy="635000"/>
          </a:xfrm>
          <a:prstGeom prst="rect">
            <a:avLst/>
          </a:prstGeom>
        </p:spPr>
        <p:txBody>
          <a:bodyPr vert="horz" wrap="square" lIns="0" tIns="12065" rIns="0" bIns="0" rtlCol="0">
            <a:spAutoFit/>
          </a:bodyPr>
          <a:lstStyle/>
          <a:p>
            <a:pPr marL="12700">
              <a:lnSpc>
                <a:spcPct val="100000"/>
              </a:lnSpc>
              <a:spcBef>
                <a:spcPts val="95"/>
              </a:spcBef>
            </a:pPr>
            <a:r>
              <a:rPr b="1" spc="-5" dirty="0">
                <a:latin typeface="Times New Roman"/>
                <a:cs typeface="Times New Roman"/>
              </a:rPr>
              <a:t>Systematic</a:t>
            </a:r>
            <a:r>
              <a:rPr b="1" spc="-25" dirty="0">
                <a:latin typeface="Times New Roman"/>
                <a:cs typeface="Times New Roman"/>
              </a:rPr>
              <a:t> </a:t>
            </a:r>
            <a:r>
              <a:rPr b="1" spc="-5" dirty="0">
                <a:latin typeface="Times New Roman"/>
                <a:cs typeface="Times New Roman"/>
              </a:rPr>
              <a:t>Sampling</a:t>
            </a:r>
          </a:p>
        </p:txBody>
      </p:sp>
      <p:sp>
        <p:nvSpPr>
          <p:cNvPr id="5" name="object 5"/>
          <p:cNvSpPr/>
          <p:nvPr/>
        </p:nvSpPr>
        <p:spPr>
          <a:xfrm>
            <a:off x="123825" y="4905375"/>
            <a:ext cx="1104900" cy="181927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84784" y="5594400"/>
            <a:ext cx="789940" cy="422909"/>
          </a:xfrm>
          <a:prstGeom prst="rect">
            <a:avLst/>
          </a:prstGeom>
        </p:spPr>
        <p:txBody>
          <a:bodyPr vert="horz" wrap="square" lIns="0" tIns="13335" rIns="0" bIns="0" rtlCol="0">
            <a:spAutoFit/>
          </a:bodyPr>
          <a:lstStyle/>
          <a:p>
            <a:pPr algn="ctr">
              <a:lnSpc>
                <a:spcPts val="1560"/>
              </a:lnSpc>
              <a:spcBef>
                <a:spcPts val="105"/>
              </a:spcBef>
            </a:pPr>
            <a:r>
              <a:rPr sz="1400" dirty="0">
                <a:latin typeface="Times New Roman"/>
                <a:cs typeface="Times New Roman"/>
              </a:rPr>
              <a:t>Define</a:t>
            </a:r>
            <a:endParaRPr sz="1400">
              <a:latin typeface="Times New Roman"/>
              <a:cs typeface="Times New Roman"/>
            </a:endParaRPr>
          </a:p>
          <a:p>
            <a:pPr algn="ctr">
              <a:lnSpc>
                <a:spcPts val="1560"/>
              </a:lnSpc>
            </a:pPr>
            <a:r>
              <a:rPr sz="1400" spc="-5" dirty="0">
                <a:latin typeface="Times New Roman"/>
                <a:cs typeface="Times New Roman"/>
              </a:rPr>
              <a:t>population</a:t>
            </a:r>
            <a:endParaRPr sz="1400">
              <a:latin typeface="Times New Roman"/>
              <a:cs typeface="Times New Roman"/>
            </a:endParaRPr>
          </a:p>
        </p:txBody>
      </p:sp>
      <p:sp>
        <p:nvSpPr>
          <p:cNvPr id="7" name="object 7"/>
          <p:cNvSpPr/>
          <p:nvPr/>
        </p:nvSpPr>
        <p:spPr>
          <a:xfrm>
            <a:off x="1285875" y="5667375"/>
            <a:ext cx="266700" cy="3048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600200" y="4905375"/>
            <a:ext cx="1095375" cy="1819275"/>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813051" y="5502655"/>
            <a:ext cx="679450" cy="607060"/>
          </a:xfrm>
          <a:prstGeom prst="rect">
            <a:avLst/>
          </a:prstGeom>
        </p:spPr>
        <p:txBody>
          <a:bodyPr vert="horz" wrap="square" lIns="0" tIns="42545" rIns="0" bIns="0" rtlCol="0">
            <a:spAutoFit/>
          </a:bodyPr>
          <a:lstStyle/>
          <a:p>
            <a:pPr marL="12700" marR="5080" algn="ctr">
              <a:lnSpc>
                <a:spcPct val="86100"/>
              </a:lnSpc>
              <a:spcBef>
                <a:spcPts val="335"/>
              </a:spcBef>
            </a:pPr>
            <a:r>
              <a:rPr sz="1400" dirty="0">
                <a:latin typeface="Times New Roman"/>
                <a:cs typeface="Times New Roman"/>
              </a:rPr>
              <a:t>Develop  sa</a:t>
            </a:r>
            <a:r>
              <a:rPr sz="1400" spc="-25" dirty="0">
                <a:latin typeface="Times New Roman"/>
                <a:cs typeface="Times New Roman"/>
              </a:rPr>
              <a:t>m</a:t>
            </a:r>
            <a:r>
              <a:rPr sz="1400" dirty="0">
                <a:latin typeface="Times New Roman"/>
                <a:cs typeface="Times New Roman"/>
              </a:rPr>
              <a:t>pling  </a:t>
            </a:r>
            <a:r>
              <a:rPr sz="1400" spc="-5" dirty="0">
                <a:latin typeface="Times New Roman"/>
                <a:cs typeface="Times New Roman"/>
              </a:rPr>
              <a:t>frame</a:t>
            </a:r>
            <a:endParaRPr sz="1400">
              <a:latin typeface="Times New Roman"/>
              <a:cs typeface="Times New Roman"/>
            </a:endParaRPr>
          </a:p>
        </p:txBody>
      </p:sp>
      <p:sp>
        <p:nvSpPr>
          <p:cNvPr id="10" name="object 10"/>
          <p:cNvSpPr/>
          <p:nvPr/>
        </p:nvSpPr>
        <p:spPr>
          <a:xfrm>
            <a:off x="2752725" y="5667375"/>
            <a:ext cx="276225" cy="3048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067050" y="4905375"/>
            <a:ext cx="1104900" cy="1819275"/>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3201161" y="5594400"/>
            <a:ext cx="850265" cy="422909"/>
          </a:xfrm>
          <a:prstGeom prst="rect">
            <a:avLst/>
          </a:prstGeom>
        </p:spPr>
        <p:txBody>
          <a:bodyPr vert="horz" wrap="square" lIns="0" tIns="13335" rIns="0" bIns="0" rtlCol="0">
            <a:spAutoFit/>
          </a:bodyPr>
          <a:lstStyle/>
          <a:p>
            <a:pPr marL="41275">
              <a:lnSpc>
                <a:spcPts val="1560"/>
              </a:lnSpc>
              <a:spcBef>
                <a:spcPts val="105"/>
              </a:spcBef>
            </a:pPr>
            <a:r>
              <a:rPr sz="1400" dirty="0">
                <a:latin typeface="Times New Roman"/>
                <a:cs typeface="Times New Roman"/>
              </a:rPr>
              <a:t>Decide</a:t>
            </a:r>
            <a:r>
              <a:rPr sz="1400" spc="-70" dirty="0">
                <a:latin typeface="Times New Roman"/>
                <a:cs typeface="Times New Roman"/>
              </a:rPr>
              <a:t> </a:t>
            </a:r>
            <a:r>
              <a:rPr sz="1400" dirty="0">
                <a:latin typeface="Times New Roman"/>
                <a:cs typeface="Times New Roman"/>
              </a:rPr>
              <a:t>the</a:t>
            </a:r>
            <a:endParaRPr sz="1400">
              <a:latin typeface="Times New Roman"/>
              <a:cs typeface="Times New Roman"/>
            </a:endParaRPr>
          </a:p>
          <a:p>
            <a:pPr marL="12700">
              <a:lnSpc>
                <a:spcPts val="1560"/>
              </a:lnSpc>
            </a:pPr>
            <a:r>
              <a:rPr sz="1400" spc="-5" dirty="0">
                <a:latin typeface="Times New Roman"/>
                <a:cs typeface="Times New Roman"/>
              </a:rPr>
              <a:t>sample</a:t>
            </a:r>
            <a:r>
              <a:rPr sz="1400" spc="-75" dirty="0">
                <a:latin typeface="Times New Roman"/>
                <a:cs typeface="Times New Roman"/>
              </a:rPr>
              <a:t> </a:t>
            </a:r>
            <a:r>
              <a:rPr sz="1400" dirty="0">
                <a:latin typeface="Times New Roman"/>
                <a:cs typeface="Times New Roman"/>
              </a:rPr>
              <a:t>size</a:t>
            </a:r>
            <a:endParaRPr sz="1400">
              <a:latin typeface="Times New Roman"/>
              <a:cs typeface="Times New Roman"/>
            </a:endParaRPr>
          </a:p>
        </p:txBody>
      </p:sp>
      <p:sp>
        <p:nvSpPr>
          <p:cNvPr id="13" name="object 13"/>
          <p:cNvSpPr/>
          <p:nvPr/>
        </p:nvSpPr>
        <p:spPr>
          <a:xfrm>
            <a:off x="4229100" y="5667375"/>
            <a:ext cx="266700" cy="30480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4543425" y="4905375"/>
            <a:ext cx="1276350" cy="1819275"/>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876925" y="5667375"/>
            <a:ext cx="266700" cy="304800"/>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6191250" y="4905375"/>
            <a:ext cx="1295400" cy="1819275"/>
          </a:xfrm>
          <a:prstGeom prst="rect">
            <a:avLst/>
          </a:prstGeom>
          <a:blipFill>
            <a:blip r:embed="rId11" cstate="print"/>
            <a:stretch>
              <a:fillRect/>
            </a:stretch>
          </a:blipFill>
        </p:spPr>
        <p:txBody>
          <a:bodyPr wrap="square" lIns="0" tIns="0" rIns="0" bIns="0" rtlCol="0"/>
          <a:lstStyle/>
          <a:p>
            <a:endParaRPr/>
          </a:p>
        </p:txBody>
      </p:sp>
      <p:sp>
        <p:nvSpPr>
          <p:cNvPr id="17" name="object 17"/>
          <p:cNvSpPr txBox="1"/>
          <p:nvPr/>
        </p:nvSpPr>
        <p:spPr>
          <a:xfrm>
            <a:off x="6311646" y="5186934"/>
            <a:ext cx="1060450" cy="1238885"/>
          </a:xfrm>
          <a:prstGeom prst="rect">
            <a:avLst/>
          </a:prstGeom>
        </p:spPr>
        <p:txBody>
          <a:bodyPr vert="horz" wrap="square" lIns="0" tIns="41910" rIns="0" bIns="0" rtlCol="0">
            <a:spAutoFit/>
          </a:bodyPr>
          <a:lstStyle/>
          <a:p>
            <a:pPr marL="12700" marR="5080" indent="-1905" algn="ctr">
              <a:lnSpc>
                <a:spcPct val="86400"/>
              </a:lnSpc>
              <a:spcBef>
                <a:spcPts val="330"/>
              </a:spcBef>
            </a:pPr>
            <a:r>
              <a:rPr sz="1400" dirty="0">
                <a:latin typeface="Times New Roman"/>
                <a:cs typeface="Times New Roman"/>
              </a:rPr>
              <a:t>Select  according to  fraction </a:t>
            </a:r>
            <a:r>
              <a:rPr sz="1200" dirty="0">
                <a:latin typeface="Times New Roman"/>
                <a:cs typeface="Times New Roman"/>
              </a:rPr>
              <a:t>(100  </a:t>
            </a:r>
            <a:r>
              <a:rPr sz="1200" spc="-5" dirty="0">
                <a:latin typeface="Times New Roman"/>
                <a:cs typeface="Times New Roman"/>
              </a:rPr>
              <a:t>sample from  </a:t>
            </a:r>
            <a:r>
              <a:rPr sz="1200" dirty="0">
                <a:latin typeface="Times New Roman"/>
                <a:cs typeface="Times New Roman"/>
              </a:rPr>
              <a:t>1,000 </a:t>
            </a:r>
            <a:r>
              <a:rPr sz="1200" spc="-5" dirty="0">
                <a:latin typeface="Times New Roman"/>
                <a:cs typeface="Times New Roman"/>
              </a:rPr>
              <a:t>frame</a:t>
            </a:r>
            <a:r>
              <a:rPr sz="1200" spc="-100" dirty="0">
                <a:latin typeface="Times New Roman"/>
                <a:cs typeface="Times New Roman"/>
              </a:rPr>
              <a:t> </a:t>
            </a:r>
            <a:r>
              <a:rPr sz="1200" dirty="0">
                <a:latin typeface="Times New Roman"/>
                <a:cs typeface="Times New Roman"/>
              </a:rPr>
              <a:t>then</a:t>
            </a:r>
            <a:endParaRPr sz="1200">
              <a:latin typeface="Times New Roman"/>
              <a:cs typeface="Times New Roman"/>
            </a:endParaRPr>
          </a:p>
          <a:p>
            <a:pPr marL="4445" algn="ctr">
              <a:lnSpc>
                <a:spcPts val="1140"/>
              </a:lnSpc>
            </a:pPr>
            <a:r>
              <a:rPr sz="1200" dirty="0">
                <a:latin typeface="Times New Roman"/>
                <a:cs typeface="Times New Roman"/>
              </a:rPr>
              <a:t>10% </a:t>
            </a:r>
            <a:r>
              <a:rPr sz="1200" spc="-5" dirty="0">
                <a:latin typeface="Times New Roman"/>
                <a:cs typeface="Times New Roman"/>
              </a:rPr>
              <a:t>so</a:t>
            </a:r>
            <a:r>
              <a:rPr sz="1200" spc="-50" dirty="0">
                <a:latin typeface="Times New Roman"/>
                <a:cs typeface="Times New Roman"/>
              </a:rPr>
              <a:t> </a:t>
            </a:r>
            <a:r>
              <a:rPr sz="1200" spc="-5" dirty="0">
                <a:latin typeface="Times New Roman"/>
                <a:cs typeface="Times New Roman"/>
              </a:rPr>
              <a:t>every</a:t>
            </a:r>
            <a:endParaRPr sz="1200">
              <a:latin typeface="Times New Roman"/>
              <a:cs typeface="Times New Roman"/>
            </a:endParaRPr>
          </a:p>
          <a:p>
            <a:pPr algn="ctr">
              <a:lnSpc>
                <a:spcPts val="1345"/>
              </a:lnSpc>
            </a:pPr>
            <a:r>
              <a:rPr sz="1200" dirty="0">
                <a:latin typeface="Times New Roman"/>
                <a:cs typeface="Times New Roman"/>
              </a:rPr>
              <a:t>10</a:t>
            </a:r>
            <a:r>
              <a:rPr sz="1200" baseline="24305" dirty="0">
                <a:latin typeface="Times New Roman"/>
                <a:cs typeface="Times New Roman"/>
              </a:rPr>
              <a:t>th</a:t>
            </a:r>
            <a:r>
              <a:rPr sz="1200" spc="97" baseline="24305" dirty="0">
                <a:latin typeface="Times New Roman"/>
                <a:cs typeface="Times New Roman"/>
              </a:rPr>
              <a:t> </a:t>
            </a:r>
            <a:r>
              <a:rPr sz="1200" dirty="0">
                <a:latin typeface="Times New Roman"/>
                <a:cs typeface="Times New Roman"/>
              </a:rPr>
              <a:t>unit)</a:t>
            </a:r>
            <a:endParaRPr sz="1200">
              <a:latin typeface="Times New Roman"/>
              <a:cs typeface="Times New Roman"/>
            </a:endParaRPr>
          </a:p>
        </p:txBody>
      </p:sp>
      <p:sp>
        <p:nvSpPr>
          <p:cNvPr id="18" name="object 18"/>
          <p:cNvSpPr/>
          <p:nvPr/>
        </p:nvSpPr>
        <p:spPr>
          <a:xfrm>
            <a:off x="7543800" y="5667375"/>
            <a:ext cx="266700" cy="304800"/>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7858125" y="4905375"/>
            <a:ext cx="1095375" cy="1819275"/>
          </a:xfrm>
          <a:prstGeom prst="rect">
            <a:avLst/>
          </a:prstGeom>
          <a:blipFill>
            <a:blip r:embed="rId13" cstate="print"/>
            <a:stretch>
              <a:fillRect/>
            </a:stretch>
          </a:blipFill>
        </p:spPr>
        <p:txBody>
          <a:bodyPr wrap="square" lIns="0" tIns="0" rIns="0" bIns="0" rtlCol="0"/>
          <a:lstStyle/>
          <a:p>
            <a:endParaRPr/>
          </a:p>
        </p:txBody>
      </p:sp>
      <p:sp>
        <p:nvSpPr>
          <p:cNvPr id="20" name="object 20"/>
          <p:cNvSpPr txBox="1"/>
          <p:nvPr/>
        </p:nvSpPr>
        <p:spPr>
          <a:xfrm>
            <a:off x="8028178" y="4976621"/>
            <a:ext cx="770890" cy="1659889"/>
          </a:xfrm>
          <a:prstGeom prst="rect">
            <a:avLst/>
          </a:prstGeom>
        </p:spPr>
        <p:txBody>
          <a:bodyPr vert="horz" wrap="square" lIns="0" tIns="42544" rIns="0" bIns="0" rtlCol="0">
            <a:spAutoFit/>
          </a:bodyPr>
          <a:lstStyle/>
          <a:p>
            <a:pPr marL="12700" marR="5080" indent="-3810" algn="ctr">
              <a:lnSpc>
                <a:spcPct val="86300"/>
              </a:lnSpc>
              <a:spcBef>
                <a:spcPts val="334"/>
              </a:spcBef>
            </a:pPr>
            <a:r>
              <a:rPr sz="1400" dirty="0">
                <a:latin typeface="Times New Roman"/>
                <a:cs typeface="Times New Roman"/>
              </a:rPr>
              <a:t>First unit  select by  random  </a:t>
            </a:r>
            <a:r>
              <a:rPr sz="1400" spc="-5" dirty="0">
                <a:latin typeface="Times New Roman"/>
                <a:cs typeface="Times New Roman"/>
              </a:rPr>
              <a:t>numbers  </a:t>
            </a:r>
            <a:r>
              <a:rPr sz="1400" dirty="0">
                <a:latin typeface="Times New Roman"/>
                <a:cs typeface="Times New Roman"/>
              </a:rPr>
              <a:t>then</a:t>
            </a:r>
            <a:r>
              <a:rPr sz="1400" spc="-114" dirty="0">
                <a:latin typeface="Times New Roman"/>
                <a:cs typeface="Times New Roman"/>
              </a:rPr>
              <a:t> </a:t>
            </a:r>
            <a:r>
              <a:rPr sz="1400" dirty="0">
                <a:latin typeface="Times New Roman"/>
                <a:cs typeface="Times New Roman"/>
              </a:rPr>
              <a:t>every  nth unit  selected  </a:t>
            </a:r>
            <a:r>
              <a:rPr sz="1200" spc="-5" dirty="0">
                <a:latin typeface="Times New Roman"/>
                <a:cs typeface="Times New Roman"/>
              </a:rPr>
              <a:t>(e.g. every  </a:t>
            </a:r>
            <a:r>
              <a:rPr sz="1200" dirty="0">
                <a:latin typeface="Times New Roman"/>
                <a:cs typeface="Times New Roman"/>
              </a:rPr>
              <a:t>10</a:t>
            </a:r>
            <a:r>
              <a:rPr sz="1200" baseline="24305" dirty="0">
                <a:latin typeface="Times New Roman"/>
                <a:cs typeface="Times New Roman"/>
              </a:rPr>
              <a:t>th</a:t>
            </a:r>
            <a:r>
              <a:rPr sz="1200" dirty="0">
                <a:latin typeface="Times New Roman"/>
                <a:cs typeface="Times New Roman"/>
              </a:rPr>
              <a:t>)</a:t>
            </a:r>
            <a:endParaRPr sz="1200">
              <a:latin typeface="Times New Roman"/>
              <a:cs typeface="Times New Roman"/>
            </a:endParaRPr>
          </a:p>
        </p:txBody>
      </p:sp>
      <p:sp>
        <p:nvSpPr>
          <p:cNvPr id="21" name="object 21"/>
          <p:cNvSpPr/>
          <p:nvPr/>
        </p:nvSpPr>
        <p:spPr>
          <a:xfrm>
            <a:off x="6172200" y="-76200"/>
            <a:ext cx="2852038" cy="1793875"/>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304800" y="2971800"/>
            <a:ext cx="7543800" cy="1905000"/>
          </a:xfrm>
          <a:prstGeom prst="rect">
            <a:avLst/>
          </a:prstGeom>
          <a:blipFill>
            <a:blip r:embed="rId15" cstate="print"/>
            <a:stretch>
              <a:fillRect/>
            </a:stretch>
          </a:blipFill>
        </p:spPr>
        <p:txBody>
          <a:bodyPr wrap="square" lIns="0" tIns="0" rIns="0" bIns="0" rtlCol="0"/>
          <a:lstStyle/>
          <a:p>
            <a:endParaRPr/>
          </a:p>
        </p:txBody>
      </p:sp>
      <p:sp>
        <p:nvSpPr>
          <p:cNvPr id="23" name="object 23"/>
          <p:cNvSpPr txBox="1"/>
          <p:nvPr/>
        </p:nvSpPr>
        <p:spPr>
          <a:xfrm>
            <a:off x="4650485" y="5318505"/>
            <a:ext cx="1302385" cy="1227455"/>
          </a:xfrm>
          <a:prstGeom prst="rect">
            <a:avLst/>
          </a:prstGeom>
        </p:spPr>
        <p:txBody>
          <a:bodyPr vert="horz" wrap="square" lIns="0" tIns="42544" rIns="0" bIns="0" rtlCol="0">
            <a:spAutoFit/>
          </a:bodyPr>
          <a:lstStyle/>
          <a:p>
            <a:pPr marL="12700" marR="236220" indent="-3175" algn="ctr">
              <a:lnSpc>
                <a:spcPct val="86300"/>
              </a:lnSpc>
              <a:spcBef>
                <a:spcPts val="334"/>
              </a:spcBef>
            </a:pPr>
            <a:r>
              <a:rPr sz="1400" spc="-30" dirty="0">
                <a:latin typeface="Times New Roman"/>
                <a:cs typeface="Times New Roman"/>
              </a:rPr>
              <a:t>Work </a:t>
            </a:r>
            <a:r>
              <a:rPr sz="1400" dirty="0">
                <a:latin typeface="Times New Roman"/>
                <a:cs typeface="Times New Roman"/>
              </a:rPr>
              <a:t>out  </a:t>
            </a:r>
            <a:r>
              <a:rPr sz="1400" spc="-5" dirty="0">
                <a:latin typeface="Times New Roman"/>
                <a:cs typeface="Times New Roman"/>
              </a:rPr>
              <a:t>what </a:t>
            </a:r>
            <a:r>
              <a:rPr sz="1400" dirty="0">
                <a:latin typeface="Times New Roman"/>
                <a:cs typeface="Times New Roman"/>
              </a:rPr>
              <a:t>fraction  of the </a:t>
            </a:r>
            <a:r>
              <a:rPr sz="1400" spc="-5" dirty="0">
                <a:latin typeface="Times New Roman"/>
                <a:cs typeface="Times New Roman"/>
              </a:rPr>
              <a:t>frame  </a:t>
            </a:r>
            <a:r>
              <a:rPr sz="1400" dirty="0">
                <a:latin typeface="Times New Roman"/>
                <a:cs typeface="Times New Roman"/>
              </a:rPr>
              <a:t>the </a:t>
            </a:r>
            <a:r>
              <a:rPr sz="1400" spc="-5" dirty="0">
                <a:latin typeface="Times New Roman"/>
                <a:cs typeface="Times New Roman"/>
              </a:rPr>
              <a:t>sample  </a:t>
            </a:r>
            <a:r>
              <a:rPr sz="1400" dirty="0">
                <a:latin typeface="Times New Roman"/>
                <a:cs typeface="Times New Roman"/>
              </a:rPr>
              <a:t>size</a:t>
            </a:r>
            <a:r>
              <a:rPr sz="1400" spc="-90" dirty="0">
                <a:latin typeface="Times New Roman"/>
                <a:cs typeface="Times New Roman"/>
              </a:rPr>
              <a:t> </a:t>
            </a:r>
            <a:r>
              <a:rPr sz="1400" dirty="0">
                <a:latin typeface="Times New Roman"/>
                <a:cs typeface="Times New Roman"/>
              </a:rPr>
              <a:t>represents</a:t>
            </a:r>
            <a:endParaRPr sz="1400">
              <a:latin typeface="Times New Roman"/>
              <a:cs typeface="Times New Roman"/>
            </a:endParaRPr>
          </a:p>
          <a:p>
            <a:pPr marL="321310">
              <a:lnSpc>
                <a:spcPct val="100000"/>
              </a:lnSpc>
              <a:spcBef>
                <a:spcPts val="300"/>
              </a:spcBef>
            </a:pPr>
            <a:r>
              <a:rPr sz="1400" dirty="0">
                <a:solidFill>
                  <a:srgbClr val="696363"/>
                </a:solidFill>
                <a:latin typeface="Arial"/>
                <a:cs typeface="Arial"/>
              </a:rPr>
              <a:t>Sunil</a:t>
            </a:r>
            <a:r>
              <a:rPr sz="1400" spc="-90" dirty="0">
                <a:solidFill>
                  <a:srgbClr val="696363"/>
                </a:solidFill>
                <a:latin typeface="Arial"/>
                <a:cs typeface="Arial"/>
              </a:rPr>
              <a:t> </a:t>
            </a:r>
            <a:r>
              <a:rPr sz="1400" dirty="0">
                <a:solidFill>
                  <a:srgbClr val="696363"/>
                </a:solidFill>
                <a:latin typeface="Arial"/>
                <a:cs typeface="Arial"/>
              </a:rPr>
              <a:t>Kumar</a:t>
            </a:r>
            <a:endParaRPr sz="1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99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TotalTime>
  <Words>1019</Words>
  <Application>Microsoft Office PowerPoint</Application>
  <PresentationFormat>On-screen Show (4:3)</PresentationFormat>
  <Paragraphs>136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SAMPLING DESIGN</vt:lpstr>
      <vt:lpstr>Steps in sampling design</vt:lpstr>
      <vt:lpstr>Slide 3</vt:lpstr>
      <vt:lpstr>Slide 4</vt:lpstr>
      <vt:lpstr>Types of Sampling</vt:lpstr>
      <vt:lpstr>Slide 6</vt:lpstr>
      <vt:lpstr>SIMPLE RANDOM SAMPLING</vt:lpstr>
      <vt:lpstr>Simple random sampling</vt:lpstr>
      <vt:lpstr>Systematic Sampling</vt:lpstr>
      <vt:lpstr>Stratified sampling</vt:lpstr>
      <vt:lpstr>Slide 11</vt:lpstr>
      <vt:lpstr>Slide 12</vt:lpstr>
      <vt:lpstr>Cluster/ multi-stage random sample</vt:lpstr>
      <vt:lpstr>Slide 14</vt:lpstr>
      <vt:lpstr>Convenience Sampling</vt:lpstr>
      <vt:lpstr>Judgmental sampling or Purposive sampling</vt:lpstr>
      <vt:lpstr>QUOTA SAMPLING</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Windows User</cp:lastModifiedBy>
  <cp:revision>39</cp:revision>
  <dcterms:created xsi:type="dcterms:W3CDTF">2018-10-07T14:57:59Z</dcterms:created>
  <dcterms:modified xsi:type="dcterms:W3CDTF">2021-09-01T03:57:06Z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2014-04-12T00:00:00Z</vt:filetime>
  </property>
  <property fmtid="{D5CDD505-2E9C-101B-9397-08002B2CF9AE}" pid="3" name="Creator">
    <vt:lpwstr>Microsoft® Office PowerPoint® 2007</vt:lpwstr>
  </property>
  <property fmtid="{D5CDD505-2E9C-101B-9397-08002B2CF9AE}" pid="4" name="LastSaved">
    <vt:filetime>2018-10-07T00:00:00Z</vt:filetime>
  </property>
</Properties>
</file>