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56" r:id="rId4"/>
    <p:sldId id="276" r:id="rId5"/>
    <p:sldId id="27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8" r:id="rId15"/>
    <p:sldId id="279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9154" y="25400"/>
            <a:ext cx="3885691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91890" y="6465214"/>
            <a:ext cx="17621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940" y="6465214"/>
            <a:ext cx="68706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5181600" cy="369332"/>
          </a:xfrm>
        </p:spPr>
        <p:txBody>
          <a:bodyPr/>
          <a:lstStyle/>
          <a:p>
            <a:r>
              <a:rPr lang="en-US" dirty="0" smtClean="0"/>
              <a:t>Methods of Collecting  primary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609600"/>
            <a:ext cx="8991600" cy="7846814"/>
          </a:xfrm>
        </p:spPr>
        <p:txBody>
          <a:bodyPr/>
          <a:lstStyle/>
          <a:p>
            <a:r>
              <a:rPr lang="en-US" sz="2000" b="1" dirty="0" smtClean="0"/>
              <a:t>The following are the important primary sources of collecting data.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Observation.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Experimentation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Interview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Use of telephone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Panel method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Mail survey</a:t>
            </a:r>
            <a:endParaRPr lang="en-US" sz="28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Projective techniques:  these are many ways to assess a person’s personality. Psychologists have developed projective tests technique, which are indirect and unstructured ways to find out about people.</a:t>
            </a:r>
          </a:p>
          <a:p>
            <a:pPr marL="457200" indent="-457200"/>
            <a:r>
              <a:rPr lang="en-US" sz="2000" b="1" dirty="0" smtClean="0"/>
              <a:t>Exploring the unconscious</a:t>
            </a:r>
          </a:p>
          <a:p>
            <a:pPr marL="457200" indent="-457200"/>
            <a:r>
              <a:rPr lang="en-US" sz="2000" b="1" dirty="0" smtClean="0"/>
              <a:t>Understanding emotions and attitudes</a:t>
            </a:r>
          </a:p>
          <a:p>
            <a:pPr marL="457200" indent="-457200"/>
            <a:r>
              <a:rPr lang="en-US" sz="2000" b="1" dirty="0" smtClean="0"/>
              <a:t>Overcoming social desirability bias</a:t>
            </a:r>
          </a:p>
          <a:p>
            <a:pPr marL="457200" indent="-457200"/>
            <a:r>
              <a:rPr lang="en-US" sz="2000" b="1" dirty="0" smtClean="0"/>
              <a:t>Enhancing quality research</a:t>
            </a:r>
          </a:p>
          <a:p>
            <a:pPr marL="457200" indent="-457200"/>
            <a:r>
              <a:rPr lang="en-US" sz="2000" b="1" dirty="0" smtClean="0"/>
              <a:t>( word association tests, completion test, thematic appreciation test, expression techniques)</a:t>
            </a:r>
          </a:p>
          <a:p>
            <a:pPr marL="457200" indent="-457200"/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8739" y="6070251"/>
            <a:ext cx="161163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315"/>
              </a:lnSpc>
            </a:pPr>
            <a:r>
              <a:rPr sz="2000" dirty="0" smtClean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691890" y="6465214"/>
            <a:ext cx="17621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35"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25399"/>
            <a:ext cx="8836661" cy="5514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2354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3)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FF0000"/>
                </a:solidFill>
                <a:latin typeface="Arial"/>
                <a:cs typeface="Arial"/>
              </a:rPr>
              <a:t>TABULATION</a:t>
            </a:r>
            <a:endParaRPr sz="20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805"/>
              </a:spcBef>
              <a:buSzPct val="95000"/>
              <a:buFont typeface="Wingdings"/>
              <a:buChar char=""/>
              <a:tabLst>
                <a:tab pos="240665" algn="l"/>
              </a:tabLst>
            </a:pPr>
            <a:r>
              <a:rPr sz="2000" spc="-25" dirty="0">
                <a:latin typeface="Arial"/>
                <a:cs typeface="Arial"/>
              </a:rPr>
              <a:t>Tabulation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the process of </a:t>
            </a:r>
            <a:r>
              <a:rPr sz="2000" spc="-5" dirty="0">
                <a:latin typeface="Arial"/>
                <a:cs typeface="Arial"/>
              </a:rPr>
              <a:t>summarizing </a:t>
            </a:r>
            <a:r>
              <a:rPr sz="2000" dirty="0">
                <a:latin typeface="Arial"/>
                <a:cs typeface="Arial"/>
              </a:rPr>
              <a:t>raw </a:t>
            </a:r>
            <a:r>
              <a:rPr sz="2000" spc="-5" dirty="0">
                <a:latin typeface="Arial"/>
                <a:cs typeface="Arial"/>
              </a:rPr>
              <a:t>data  </a:t>
            </a:r>
            <a:r>
              <a:rPr sz="2000" dirty="0">
                <a:latin typeface="Arial"/>
                <a:cs typeface="Arial"/>
              </a:rPr>
              <a:t>and displaying the </a:t>
            </a:r>
            <a:r>
              <a:rPr sz="2000" spc="-5" dirty="0">
                <a:latin typeface="Arial"/>
                <a:cs typeface="Arial"/>
              </a:rPr>
              <a:t>same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compact form </a:t>
            </a:r>
            <a:r>
              <a:rPr sz="2000" spc="-10" dirty="0">
                <a:latin typeface="Arial"/>
                <a:cs typeface="Arial"/>
              </a:rPr>
              <a:t>(i.e., In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form of statistical tables) for further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analysis.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"/>
            </a:pPr>
            <a:endParaRPr sz="2050" dirty="0">
              <a:latin typeface="Times New Roman"/>
              <a:cs typeface="Times New Roman"/>
            </a:endParaRPr>
          </a:p>
          <a:p>
            <a:pPr marL="309880" indent="-297180">
              <a:lnSpc>
                <a:spcPct val="100000"/>
              </a:lnSpc>
              <a:buSzPct val="95000"/>
              <a:buFont typeface="Wingdings"/>
              <a:buChar char=""/>
              <a:tabLst>
                <a:tab pos="309880" algn="l"/>
                <a:tab pos="748665" algn="l"/>
                <a:tab pos="1130935" algn="l"/>
                <a:tab pos="2231390" algn="l"/>
                <a:tab pos="3207385" algn="l"/>
                <a:tab pos="4536440" algn="l"/>
                <a:tab pos="4946650" algn="l"/>
                <a:tab pos="5455285" algn="l"/>
              </a:tabLst>
            </a:pPr>
            <a:r>
              <a:rPr sz="2000" spc="-5" dirty="0">
                <a:latin typeface="Arial"/>
                <a:cs typeface="Arial"/>
              </a:rPr>
              <a:t>In	</a:t>
            </a:r>
            <a:r>
              <a:rPr sz="2000" dirty="0">
                <a:latin typeface="Arial"/>
                <a:cs typeface="Arial"/>
              </a:rPr>
              <a:t>A	</a:t>
            </a:r>
            <a:r>
              <a:rPr sz="2000" spc="-5" dirty="0">
                <a:latin typeface="Arial"/>
                <a:cs typeface="Arial"/>
              </a:rPr>
              <a:t>broader	sense,	tabulation	is	</a:t>
            </a:r>
            <a:r>
              <a:rPr sz="2000" dirty="0">
                <a:latin typeface="Arial"/>
                <a:cs typeface="Arial"/>
              </a:rPr>
              <a:t>an	</a:t>
            </a:r>
            <a:r>
              <a:rPr sz="2000" spc="-5" dirty="0">
                <a:latin typeface="Arial"/>
                <a:cs typeface="Arial"/>
              </a:rPr>
              <a:t>orderly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arrangement of data in columns and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rows.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7620">
              <a:lnSpc>
                <a:spcPct val="100000"/>
              </a:lnSpc>
              <a:spcBef>
                <a:spcPts val="5"/>
              </a:spcBef>
              <a:tabLst>
                <a:tab pos="1430020" algn="l"/>
                <a:tab pos="1791335" algn="l"/>
                <a:tab pos="3027680" algn="l"/>
                <a:tab pos="4196715" algn="l"/>
                <a:tab pos="4585335" algn="l"/>
                <a:tab pos="5116830" algn="l"/>
              </a:tabLst>
            </a:pPr>
            <a:r>
              <a:rPr sz="2000" b="1" spc="-14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abul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tion	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s	es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ent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al	because	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f	the	foll</a:t>
            </a:r>
            <a:r>
              <a:rPr sz="2000" b="1" spc="-4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spc="3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g  reasons</a:t>
            </a:r>
            <a:endParaRPr sz="2000" dirty="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SzPct val="95000"/>
              <a:buFont typeface="Wingdings"/>
              <a:buChar char=""/>
              <a:tabLst>
                <a:tab pos="240665" algn="l"/>
                <a:tab pos="537845" algn="l"/>
                <a:tab pos="1853564" algn="l"/>
                <a:tab pos="2690495" algn="l"/>
                <a:tab pos="3272790" algn="l"/>
                <a:tab pos="4335145" algn="l"/>
                <a:tab pos="5807710" algn="l"/>
              </a:tabLst>
            </a:pP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	c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erv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	sp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ce	and	re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es	e</a:t>
            </a:r>
            <a:r>
              <a:rPr sz="2000" spc="-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planat</a:t>
            </a:r>
            <a:r>
              <a:rPr sz="2000" spc="-2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ry	a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d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descriptive statement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minimum.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SzPct val="95000"/>
              <a:buFont typeface="Wingdings"/>
              <a:buChar char=""/>
              <a:tabLst>
                <a:tab pos="240665" algn="l"/>
              </a:tabLst>
            </a:pP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facilitates the process of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comparison.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"/>
            </a:pPr>
            <a:endParaRPr sz="2050" dirty="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5"/>
              </a:spcBef>
              <a:buSzPct val="95000"/>
              <a:buFont typeface="Wingdings"/>
              <a:buChar char=""/>
              <a:tabLst>
                <a:tab pos="240665" algn="l"/>
              </a:tabLst>
            </a:pPr>
            <a:r>
              <a:rPr sz="2000" spc="-5" dirty="0">
                <a:latin typeface="Arial"/>
                <a:cs typeface="Arial"/>
              </a:rPr>
              <a:t>It facilitates the summation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items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the detection  </a:t>
            </a:r>
            <a:r>
              <a:rPr sz="2000" dirty="0">
                <a:latin typeface="Arial"/>
                <a:cs typeface="Arial"/>
              </a:rPr>
              <a:t>of errors and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omissions.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"/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SzPct val="95000"/>
              <a:buFont typeface="Wingdings"/>
              <a:buChar char=""/>
              <a:tabLst>
                <a:tab pos="240665" algn="l"/>
                <a:tab pos="711835" algn="l"/>
                <a:tab pos="2004695" algn="l"/>
                <a:tab pos="2479040" algn="l"/>
                <a:tab pos="3405504" algn="l"/>
                <a:tab pos="4034790" algn="l"/>
                <a:tab pos="5187315" algn="l"/>
              </a:tabLst>
            </a:pPr>
            <a:r>
              <a:rPr sz="2000" spc="-5" dirty="0">
                <a:latin typeface="Arial"/>
                <a:cs typeface="Arial"/>
              </a:rPr>
              <a:t>It	</a:t>
            </a:r>
            <a:r>
              <a:rPr sz="2000" dirty="0">
                <a:latin typeface="Arial"/>
                <a:cs typeface="Arial"/>
              </a:rPr>
              <a:t>provides	a	basis	for	</a:t>
            </a:r>
            <a:r>
              <a:rPr sz="2000" spc="-5" dirty="0">
                <a:latin typeface="Arial"/>
                <a:cs typeface="Arial"/>
              </a:rPr>
              <a:t>various	</a:t>
            </a:r>
            <a:r>
              <a:rPr sz="2000" spc="-5" dirty="0" smtClean="0">
                <a:latin typeface="Arial"/>
                <a:cs typeface="Arial"/>
              </a:rPr>
              <a:t>statistical</a:t>
            </a:r>
            <a:r>
              <a:rPr lang="en-US" sz="2000" spc="-5" dirty="0" smtClean="0">
                <a:latin typeface="Arial"/>
                <a:cs typeface="Arial"/>
              </a:rPr>
              <a:t> computations.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xfrm>
            <a:off x="535940" y="6465214"/>
            <a:ext cx="68706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55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691890" y="6465214"/>
            <a:ext cx="17621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35"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25399"/>
            <a:ext cx="8988425" cy="6428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GENERALLY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ACCEPTED PRINCIPLES OF</a:t>
            </a:r>
            <a:r>
              <a:rPr sz="20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TABULATION: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000" spc="-5" dirty="0">
                <a:latin typeface="Arial"/>
                <a:cs typeface="Arial"/>
              </a:rPr>
              <a:t>Every </a:t>
            </a:r>
            <a:r>
              <a:rPr sz="2000" dirty="0">
                <a:latin typeface="Arial"/>
                <a:cs typeface="Arial"/>
              </a:rPr>
              <a:t>table should have a </a:t>
            </a:r>
            <a:r>
              <a:rPr sz="2000" spc="-20" dirty="0">
                <a:latin typeface="Arial"/>
                <a:cs typeface="Arial"/>
              </a:rPr>
              <a:t>clear, </a:t>
            </a:r>
            <a:r>
              <a:rPr sz="2000" dirty="0">
                <a:latin typeface="Arial"/>
                <a:cs typeface="Arial"/>
              </a:rPr>
              <a:t>concise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b="1" dirty="0">
                <a:latin typeface="Arial"/>
                <a:cs typeface="Arial"/>
              </a:rPr>
              <a:t>adequate </a:t>
            </a:r>
            <a:r>
              <a:rPr sz="2000" b="1" spc="-5" dirty="0">
                <a:latin typeface="Arial"/>
                <a:cs typeface="Arial"/>
              </a:rPr>
              <a:t>title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this</a:t>
            </a:r>
            <a:r>
              <a:rPr sz="2000" spc="2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title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should always be placed just above the body of the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table.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arenR" startAt="2"/>
              <a:tabLst>
                <a:tab pos="469265" algn="l"/>
                <a:tab pos="469900" algn="l"/>
              </a:tabLst>
            </a:pPr>
            <a:r>
              <a:rPr sz="2000" dirty="0">
                <a:latin typeface="Arial"/>
                <a:cs typeface="Arial"/>
              </a:rPr>
              <a:t>Every table should be given a </a:t>
            </a:r>
            <a:r>
              <a:rPr sz="2000" b="1" dirty="0">
                <a:latin typeface="Arial"/>
                <a:cs typeface="Arial"/>
              </a:rPr>
              <a:t>distinct number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facilitate easy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reference.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AutoNum type="arabicParenR" startAt="2"/>
            </a:pPr>
            <a:endParaRPr sz="20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arenR" startAt="2"/>
              <a:tabLst>
                <a:tab pos="469265" algn="l"/>
                <a:tab pos="469900" algn="l"/>
              </a:tabLst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column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headings</a:t>
            </a:r>
            <a:r>
              <a:rPr sz="2000" b="1" spc="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(captions)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row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headings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(stubs)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table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should be clear and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brief.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arenR" startAt="4"/>
              <a:tabLst>
                <a:tab pos="469265" algn="l"/>
                <a:tab pos="469900" algn="l"/>
                <a:tab pos="1052195" algn="l"/>
                <a:tab pos="1801495" algn="l"/>
                <a:tab pos="2184400" algn="l"/>
                <a:tab pos="3980179" algn="l"/>
                <a:tab pos="4772660" algn="l"/>
                <a:tab pos="5466080" algn="l"/>
                <a:tab pos="6513195" algn="l"/>
                <a:tab pos="6882130" algn="l"/>
                <a:tab pos="8424545" algn="l"/>
              </a:tabLst>
            </a:pPr>
            <a:r>
              <a:rPr sz="2000" dirty="0">
                <a:latin typeface="Arial"/>
                <a:cs typeface="Arial"/>
              </a:rPr>
              <a:t>The	</a:t>
            </a:r>
            <a:r>
              <a:rPr sz="2000" b="1" dirty="0">
                <a:latin typeface="Arial"/>
                <a:cs typeface="Arial"/>
              </a:rPr>
              <a:t>uni</a:t>
            </a:r>
            <a:r>
              <a:rPr sz="2000" b="1" spc="-1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s	</a:t>
            </a:r>
            <a:r>
              <a:rPr sz="2000" b="1" spc="-15" dirty="0">
                <a:latin typeface="Arial"/>
                <a:cs typeface="Arial"/>
              </a:rPr>
              <a:t>o</a:t>
            </a:r>
            <a:r>
              <a:rPr sz="2000" b="1" dirty="0">
                <a:latin typeface="Arial"/>
                <a:cs typeface="Arial"/>
              </a:rPr>
              <a:t>f	me</a:t>
            </a:r>
            <a:r>
              <a:rPr sz="2000" b="1" spc="-15" dirty="0">
                <a:latin typeface="Arial"/>
                <a:cs typeface="Arial"/>
              </a:rPr>
              <a:t>a</a:t>
            </a:r>
            <a:r>
              <a:rPr sz="2000" b="1" dirty="0">
                <a:latin typeface="Arial"/>
                <a:cs typeface="Arial"/>
              </a:rPr>
              <a:t>sure</a:t>
            </a:r>
            <a:r>
              <a:rPr sz="2000" b="1" spc="-15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ent	</a:t>
            </a:r>
            <a:r>
              <a:rPr sz="2000" spc="-10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nd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	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h	hea</a:t>
            </a: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	or	s</a:t>
            </a:r>
            <a:r>
              <a:rPr sz="2000" spc="5" dirty="0">
                <a:latin typeface="Arial"/>
                <a:cs typeface="Arial"/>
              </a:rPr>
              <a:t>u</a:t>
            </a:r>
            <a:r>
              <a:rPr sz="2000" spc="-10" dirty="0">
                <a:latin typeface="Arial"/>
                <a:cs typeface="Arial"/>
              </a:rPr>
              <a:t>b-</a:t>
            </a:r>
            <a:r>
              <a:rPr sz="2000" dirty="0">
                <a:latin typeface="Arial"/>
                <a:cs typeface="Arial"/>
              </a:rPr>
              <a:t>he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ding	m</a:t>
            </a:r>
            <a:r>
              <a:rPr sz="2000" spc="-15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st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always be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indicated.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buAutoNum type="arabicParenR" startAt="5"/>
              <a:tabLst>
                <a:tab pos="469900" algn="l"/>
              </a:tabLst>
            </a:pPr>
            <a:r>
              <a:rPr sz="2000" b="1" dirty="0">
                <a:latin typeface="Arial"/>
                <a:cs typeface="Arial"/>
              </a:rPr>
              <a:t>Explanatory footnotes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if </a:t>
            </a:r>
            <a:r>
              <a:rPr sz="2000" spc="-40" dirty="0">
                <a:latin typeface="Arial"/>
                <a:cs typeface="Arial"/>
              </a:rPr>
              <a:t>any, </a:t>
            </a:r>
            <a:r>
              <a:rPr sz="2000" dirty="0">
                <a:latin typeface="Arial"/>
                <a:cs typeface="Arial"/>
              </a:rPr>
              <a:t>concerning </a:t>
            </a:r>
            <a:r>
              <a:rPr sz="2000" spc="-5" dirty="0">
                <a:latin typeface="Arial"/>
                <a:cs typeface="Arial"/>
              </a:rPr>
              <a:t>the table </a:t>
            </a:r>
            <a:r>
              <a:rPr sz="2000" dirty="0">
                <a:latin typeface="Arial"/>
                <a:cs typeface="Arial"/>
              </a:rPr>
              <a:t>should </a:t>
            </a:r>
            <a:r>
              <a:rPr sz="2000" spc="-10" dirty="0">
                <a:latin typeface="Arial"/>
                <a:cs typeface="Arial"/>
              </a:rPr>
              <a:t>be </a:t>
            </a:r>
            <a:r>
              <a:rPr sz="2000" dirty="0">
                <a:latin typeface="Arial"/>
                <a:cs typeface="Arial"/>
              </a:rPr>
              <a:t>placed  directly beneath the table, along with </a:t>
            </a:r>
            <a:r>
              <a:rPr sz="2000" spc="-5" dirty="0">
                <a:latin typeface="Arial"/>
                <a:cs typeface="Arial"/>
              </a:rPr>
              <a:t>the reference </a:t>
            </a:r>
            <a:r>
              <a:rPr sz="2000" dirty="0">
                <a:latin typeface="Arial"/>
                <a:cs typeface="Arial"/>
              </a:rPr>
              <a:t>symbols used </a:t>
            </a:r>
            <a:r>
              <a:rPr sz="2000" spc="-5" dirty="0">
                <a:latin typeface="Arial"/>
                <a:cs typeface="Arial"/>
              </a:rPr>
              <a:t>in the  </a:t>
            </a:r>
            <a:r>
              <a:rPr sz="2000" dirty="0">
                <a:latin typeface="Arial"/>
                <a:cs typeface="Arial"/>
              </a:rPr>
              <a:t>table.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AutoNum type="arabicParenR" startAt="5"/>
            </a:pPr>
            <a:endParaRPr sz="2050">
              <a:latin typeface="Times New Roman"/>
              <a:cs typeface="Times New Roman"/>
            </a:endParaRPr>
          </a:p>
          <a:p>
            <a:pPr marL="469900" marR="5715" indent="-457200">
              <a:lnSpc>
                <a:spcPct val="100000"/>
              </a:lnSpc>
              <a:buAutoNum type="arabicParenR" startAt="5"/>
              <a:tabLst>
                <a:tab pos="469265" algn="l"/>
                <a:tab pos="469900" algn="l"/>
              </a:tabLst>
            </a:pPr>
            <a:r>
              <a:rPr sz="2000" b="1" dirty="0">
                <a:latin typeface="Arial"/>
                <a:cs typeface="Arial"/>
              </a:rPr>
              <a:t>Source </a:t>
            </a:r>
            <a:r>
              <a:rPr sz="2000" b="1" spc="-5" dirty="0">
                <a:latin typeface="Arial"/>
                <a:cs typeface="Arial"/>
              </a:rPr>
              <a:t>or </a:t>
            </a:r>
            <a:r>
              <a:rPr sz="2000" b="1" dirty="0">
                <a:latin typeface="Arial"/>
                <a:cs typeface="Arial"/>
              </a:rPr>
              <a:t>sources </a:t>
            </a:r>
            <a:r>
              <a:rPr sz="2000" spc="-5" dirty="0">
                <a:latin typeface="Arial"/>
                <a:cs typeface="Arial"/>
              </a:rPr>
              <a:t>from where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data in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table </a:t>
            </a:r>
            <a:r>
              <a:rPr sz="2000" dirty="0">
                <a:latin typeface="Arial"/>
                <a:cs typeface="Arial"/>
              </a:rPr>
              <a:t>have </a:t>
            </a:r>
            <a:r>
              <a:rPr sz="2000" spc="-5" dirty="0">
                <a:latin typeface="Arial"/>
                <a:cs typeface="Arial"/>
              </a:rPr>
              <a:t>been </a:t>
            </a:r>
            <a:r>
              <a:rPr sz="2000" dirty="0">
                <a:latin typeface="Arial"/>
                <a:cs typeface="Arial"/>
              </a:rPr>
              <a:t>obtained  must be indicated just below the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table.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arenR" startAt="5"/>
            </a:pPr>
            <a:endParaRPr sz="20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arenR" startAt="5"/>
              <a:tabLst>
                <a:tab pos="469265" algn="l"/>
                <a:tab pos="469900" algn="l"/>
              </a:tabLst>
            </a:pPr>
            <a:r>
              <a:rPr sz="2000" dirty="0">
                <a:latin typeface="Arial"/>
                <a:cs typeface="Arial"/>
              </a:rPr>
              <a:t>Usually</a:t>
            </a:r>
            <a:r>
              <a:rPr sz="2000" spc="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1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columns</a:t>
            </a:r>
            <a:r>
              <a:rPr sz="2000" spc="1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are</a:t>
            </a:r>
            <a:r>
              <a:rPr sz="2000" spc="1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separated</a:t>
            </a:r>
            <a:r>
              <a:rPr sz="2000" spc="1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from</a:t>
            </a:r>
            <a:r>
              <a:rPr sz="2000" spc="1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one</a:t>
            </a:r>
            <a:r>
              <a:rPr sz="2000" spc="1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another</a:t>
            </a:r>
            <a:r>
              <a:rPr sz="2000" spc="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lines</a:t>
            </a:r>
            <a:r>
              <a:rPr sz="2000" spc="1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which</a:t>
            </a:r>
            <a:r>
              <a:rPr sz="2000" spc="1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make</a:t>
            </a:r>
            <a:endParaRPr sz="20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the table more readable and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attractive.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8739" y="482853"/>
            <a:ext cx="8988425" cy="5818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AutoNum type="arabicParenR" startAt="8"/>
              <a:tabLst>
                <a:tab pos="421640" algn="l"/>
              </a:tabLst>
            </a:pPr>
            <a:r>
              <a:rPr sz="2000" dirty="0">
                <a:latin typeface="Arial"/>
                <a:cs typeface="Arial"/>
              </a:rPr>
              <a:t>Those columns whose data </a:t>
            </a:r>
            <a:r>
              <a:rPr sz="2000" spc="-5" dirty="0">
                <a:latin typeface="Arial"/>
                <a:cs typeface="Arial"/>
              </a:rPr>
              <a:t>are to </a:t>
            </a:r>
            <a:r>
              <a:rPr sz="2000" dirty="0">
                <a:latin typeface="Arial"/>
                <a:cs typeface="Arial"/>
              </a:rPr>
              <a:t>be compared should be kept side by  side. </a:t>
            </a:r>
            <a:r>
              <a:rPr sz="2000" spc="-15" dirty="0">
                <a:latin typeface="Arial"/>
                <a:cs typeface="Arial"/>
              </a:rPr>
              <a:t>Similarly, </a:t>
            </a:r>
            <a:r>
              <a:rPr sz="2000" spc="-5" dirty="0">
                <a:latin typeface="Arial"/>
                <a:cs typeface="Arial"/>
              </a:rPr>
              <a:t>percentages and/or averages must </a:t>
            </a:r>
            <a:r>
              <a:rPr sz="2000" dirty="0">
                <a:latin typeface="Arial"/>
                <a:cs typeface="Arial"/>
              </a:rPr>
              <a:t>also </a:t>
            </a:r>
            <a:r>
              <a:rPr sz="2000" spc="-10" dirty="0">
                <a:latin typeface="Arial"/>
                <a:cs typeface="Arial"/>
              </a:rPr>
              <a:t>be </a:t>
            </a:r>
            <a:r>
              <a:rPr sz="2000" dirty="0">
                <a:latin typeface="Arial"/>
                <a:cs typeface="Arial"/>
              </a:rPr>
              <a:t>kept close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data.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arenR" startAt="8"/>
            </a:pPr>
            <a:endParaRPr sz="2050">
              <a:latin typeface="Times New Roman"/>
              <a:cs typeface="Times New Roman"/>
            </a:endParaRPr>
          </a:p>
          <a:p>
            <a:pPr marL="425450" indent="-412750">
              <a:lnSpc>
                <a:spcPct val="100000"/>
              </a:lnSpc>
              <a:buAutoNum type="arabicParenR" startAt="8"/>
              <a:tabLst>
                <a:tab pos="425450" algn="l"/>
                <a:tab pos="426084" algn="l"/>
              </a:tabLst>
            </a:pPr>
            <a:r>
              <a:rPr sz="2000" spc="-5" dirty="0">
                <a:latin typeface="Arial"/>
                <a:cs typeface="Arial"/>
              </a:rPr>
              <a:t>It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2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generally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considered</a:t>
            </a:r>
            <a:r>
              <a:rPr sz="2000" spc="2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better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approximate</a:t>
            </a:r>
            <a:r>
              <a:rPr sz="2000" b="1" spc="26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figures</a:t>
            </a:r>
            <a:r>
              <a:rPr sz="2000" b="1" spc="2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before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tabulation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as the same would reduce unnecessary details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the table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itself.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AutoNum type="arabicParenR" startAt="10"/>
              <a:tabLst>
                <a:tab pos="520700" algn="l"/>
              </a:tabLst>
            </a:pPr>
            <a:r>
              <a:rPr sz="2000" spc="-5" dirty="0">
                <a:latin typeface="Arial"/>
                <a:cs typeface="Arial"/>
              </a:rPr>
              <a:t>It is important </a:t>
            </a:r>
            <a:r>
              <a:rPr sz="2000" dirty="0">
                <a:latin typeface="Arial"/>
                <a:cs typeface="Arial"/>
              </a:rPr>
              <a:t>that all </a:t>
            </a:r>
            <a:r>
              <a:rPr sz="2000" b="1" dirty="0">
                <a:latin typeface="Arial"/>
                <a:cs typeface="Arial"/>
              </a:rPr>
              <a:t>column </a:t>
            </a:r>
            <a:r>
              <a:rPr sz="2000" b="1" spc="-5" dirty="0">
                <a:latin typeface="Arial"/>
                <a:cs typeface="Arial"/>
              </a:rPr>
              <a:t>figures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properly </a:t>
            </a:r>
            <a:r>
              <a:rPr sz="2000" dirty="0">
                <a:latin typeface="Arial"/>
                <a:cs typeface="Arial"/>
              </a:rPr>
              <a:t>aligned. Decimal points  and (+) or (–) signs should be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perfect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alignment.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rabicParenR" startAt="10"/>
            </a:pPr>
            <a:endParaRPr sz="205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Font typeface="Arial"/>
              <a:buAutoNum type="arabicParenR" startAt="10"/>
              <a:tabLst>
                <a:tab pos="450215" algn="l"/>
              </a:tabLst>
            </a:pPr>
            <a:r>
              <a:rPr sz="2000" b="1" spc="-5" dirty="0">
                <a:latin typeface="Arial"/>
                <a:cs typeface="Arial"/>
              </a:rPr>
              <a:t>Abbreviations </a:t>
            </a:r>
            <a:r>
              <a:rPr sz="2000" dirty="0">
                <a:latin typeface="Arial"/>
                <a:cs typeface="Arial"/>
              </a:rPr>
              <a:t>should be avoided </a:t>
            </a:r>
            <a:r>
              <a:rPr sz="2000" spc="-5" dirty="0">
                <a:latin typeface="Arial"/>
                <a:cs typeface="Arial"/>
              </a:rPr>
              <a:t>to the extent </a:t>
            </a:r>
            <a:r>
              <a:rPr sz="2000" dirty="0">
                <a:latin typeface="Arial"/>
                <a:cs typeface="Arial"/>
              </a:rPr>
              <a:t>possible </a:t>
            </a:r>
            <a:r>
              <a:rPr sz="2000" spc="-5" dirty="0">
                <a:latin typeface="Arial"/>
                <a:cs typeface="Arial"/>
              </a:rPr>
              <a:t>and ditto marks </a:t>
            </a:r>
            <a:r>
              <a:rPr sz="2000" spc="5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should not be used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table.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arenR" startAt="10"/>
            </a:pPr>
            <a:endParaRPr sz="2050">
              <a:latin typeface="Times New Roman"/>
              <a:cs typeface="Times New Roman"/>
            </a:endParaRPr>
          </a:p>
          <a:p>
            <a:pPr marL="449580" indent="-436880">
              <a:lnSpc>
                <a:spcPct val="100000"/>
              </a:lnSpc>
              <a:spcBef>
                <a:spcPts val="5"/>
              </a:spcBef>
              <a:buFont typeface="Arial"/>
              <a:buAutoNum type="arabicParenR" startAt="10"/>
              <a:tabLst>
                <a:tab pos="450215" algn="l"/>
              </a:tabLst>
            </a:pPr>
            <a:r>
              <a:rPr sz="2000" b="1" spc="-5" dirty="0">
                <a:latin typeface="Arial"/>
                <a:cs typeface="Arial"/>
              </a:rPr>
              <a:t>Miscellaneous</a:t>
            </a:r>
            <a:r>
              <a:rPr sz="2000" b="1" spc="1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1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exceptional</a:t>
            </a:r>
            <a:r>
              <a:rPr sz="2000" b="1" spc="10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items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if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any,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should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usually</a:t>
            </a:r>
            <a:r>
              <a:rPr sz="2000" spc="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placed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in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the last row of the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table.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Arial"/>
              <a:buAutoNum type="arabicParenR" startAt="13"/>
              <a:tabLst>
                <a:tab pos="450215" algn="l"/>
              </a:tabLst>
            </a:pPr>
            <a:r>
              <a:rPr sz="2000" b="1" spc="-5" dirty="0">
                <a:latin typeface="Arial"/>
                <a:cs typeface="Arial"/>
              </a:rPr>
              <a:t>The </a:t>
            </a:r>
            <a:r>
              <a:rPr sz="2000" b="1" dirty="0">
                <a:latin typeface="Arial"/>
                <a:cs typeface="Arial"/>
              </a:rPr>
              <a:t>arrangement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spc="-5" dirty="0">
                <a:latin typeface="Arial"/>
                <a:cs typeface="Arial"/>
              </a:rPr>
              <a:t>the categories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a table may be </a:t>
            </a:r>
            <a:r>
              <a:rPr sz="2000" spc="-5" dirty="0">
                <a:latin typeface="Arial"/>
                <a:cs typeface="Arial"/>
              </a:rPr>
              <a:t>chronological,  </a:t>
            </a:r>
            <a:r>
              <a:rPr sz="2000" dirty="0">
                <a:latin typeface="Arial"/>
                <a:cs typeface="Arial"/>
              </a:rPr>
              <a:t>geographical, alphabetical or </a:t>
            </a:r>
            <a:r>
              <a:rPr sz="2000" spc="-5" dirty="0">
                <a:latin typeface="Arial"/>
                <a:cs typeface="Arial"/>
              </a:rPr>
              <a:t>according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magnitude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facilitate  comparison.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40992" y="2214372"/>
            <a:ext cx="5497067" cy="2488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32601" y="1834895"/>
            <a:ext cx="5464056" cy="24556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48551" y="1940432"/>
            <a:ext cx="137160" cy="215900"/>
          </a:xfrm>
          <a:custGeom>
            <a:avLst/>
            <a:gdLst/>
            <a:ahLst/>
            <a:cxnLst/>
            <a:rect l="l" t="t" r="r" b="b"/>
            <a:pathLst>
              <a:path w="137159" h="215900">
                <a:moveTo>
                  <a:pt x="0" y="126"/>
                </a:moveTo>
                <a:lnTo>
                  <a:pt x="9017" y="215518"/>
                </a:lnTo>
                <a:lnTo>
                  <a:pt x="136651" y="167004"/>
                </a:lnTo>
                <a:lnTo>
                  <a:pt x="380" y="0"/>
                </a:lnTo>
                <a:lnTo>
                  <a:pt x="0" y="126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74689" y="2196464"/>
            <a:ext cx="137160" cy="215900"/>
          </a:xfrm>
          <a:custGeom>
            <a:avLst/>
            <a:gdLst/>
            <a:ahLst/>
            <a:cxnLst/>
            <a:rect l="l" t="t" r="r" b="b"/>
            <a:pathLst>
              <a:path w="137160" h="215900">
                <a:moveTo>
                  <a:pt x="0" y="126"/>
                </a:moveTo>
                <a:lnTo>
                  <a:pt x="9144" y="215646"/>
                </a:lnTo>
                <a:lnTo>
                  <a:pt x="136778" y="167132"/>
                </a:lnTo>
                <a:lnTo>
                  <a:pt x="381" y="0"/>
                </a:lnTo>
                <a:lnTo>
                  <a:pt x="0" y="126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28214" y="2817415"/>
            <a:ext cx="1852285" cy="11355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16938" y="3852671"/>
            <a:ext cx="137160" cy="215900"/>
          </a:xfrm>
          <a:custGeom>
            <a:avLst/>
            <a:gdLst/>
            <a:ahLst/>
            <a:cxnLst/>
            <a:rect l="l" t="t" r="r" b="b"/>
            <a:pathLst>
              <a:path w="137160" h="215900">
                <a:moveTo>
                  <a:pt x="0" y="126"/>
                </a:moveTo>
                <a:lnTo>
                  <a:pt x="9017" y="215645"/>
                </a:lnTo>
                <a:lnTo>
                  <a:pt x="136651" y="167131"/>
                </a:lnTo>
                <a:lnTo>
                  <a:pt x="381" y="0"/>
                </a:lnTo>
                <a:lnTo>
                  <a:pt x="0" y="126"/>
                </a:lnTo>
                <a:close/>
              </a:path>
            </a:pathLst>
          </a:custGeom>
          <a:ln w="9143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67070" y="2341117"/>
            <a:ext cx="263525" cy="338455"/>
          </a:xfrm>
          <a:custGeom>
            <a:avLst/>
            <a:gdLst/>
            <a:ahLst/>
            <a:cxnLst/>
            <a:rect l="l" t="t" r="r" b="b"/>
            <a:pathLst>
              <a:path w="263525" h="338455">
                <a:moveTo>
                  <a:pt x="0" y="32131"/>
                </a:moveTo>
                <a:lnTo>
                  <a:pt x="116331" y="338201"/>
                </a:lnTo>
                <a:lnTo>
                  <a:pt x="163956" y="320040"/>
                </a:lnTo>
                <a:lnTo>
                  <a:pt x="181764" y="312582"/>
                </a:lnTo>
                <a:lnTo>
                  <a:pt x="223519" y="286258"/>
                </a:lnTo>
                <a:lnTo>
                  <a:pt x="249648" y="253253"/>
                </a:lnTo>
                <a:lnTo>
                  <a:pt x="261985" y="212820"/>
                </a:lnTo>
                <a:lnTo>
                  <a:pt x="263003" y="197746"/>
                </a:lnTo>
                <a:lnTo>
                  <a:pt x="262508" y="181864"/>
                </a:lnTo>
                <a:lnTo>
                  <a:pt x="251757" y="129589"/>
                </a:lnTo>
                <a:lnTo>
                  <a:pt x="231489" y="80359"/>
                </a:lnTo>
                <a:lnTo>
                  <a:pt x="205674" y="42227"/>
                </a:lnTo>
                <a:lnTo>
                  <a:pt x="172974" y="15367"/>
                </a:lnTo>
                <a:lnTo>
                  <a:pt x="133254" y="1525"/>
                </a:lnTo>
                <a:lnTo>
                  <a:pt x="118490" y="0"/>
                </a:lnTo>
                <a:lnTo>
                  <a:pt x="102681" y="351"/>
                </a:lnTo>
                <a:lnTo>
                  <a:pt x="85359" y="2905"/>
                </a:lnTo>
                <a:lnTo>
                  <a:pt x="66538" y="7625"/>
                </a:lnTo>
                <a:lnTo>
                  <a:pt x="46227" y="14478"/>
                </a:lnTo>
                <a:lnTo>
                  <a:pt x="0" y="32131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18792" y="2688391"/>
            <a:ext cx="274320" cy="337820"/>
          </a:xfrm>
          <a:custGeom>
            <a:avLst/>
            <a:gdLst/>
            <a:ahLst/>
            <a:cxnLst/>
            <a:rect l="l" t="t" r="r" b="b"/>
            <a:pathLst>
              <a:path w="274320" h="337819">
                <a:moveTo>
                  <a:pt x="78327" y="10358"/>
                </a:moveTo>
                <a:lnTo>
                  <a:pt x="36643" y="34272"/>
                </a:lnTo>
                <a:lnTo>
                  <a:pt x="12001" y="66984"/>
                </a:lnTo>
                <a:lnTo>
                  <a:pt x="881" y="105699"/>
                </a:lnTo>
                <a:lnTo>
                  <a:pt x="0" y="119705"/>
                </a:lnTo>
                <a:lnTo>
                  <a:pt x="500" y="134187"/>
                </a:lnTo>
                <a:lnTo>
                  <a:pt x="9128" y="180046"/>
                </a:lnTo>
                <a:lnTo>
                  <a:pt x="26594" y="229260"/>
                </a:lnTo>
                <a:lnTo>
                  <a:pt x="50133" y="275534"/>
                </a:lnTo>
                <a:lnTo>
                  <a:pt x="77690" y="310020"/>
                </a:lnTo>
                <a:lnTo>
                  <a:pt x="110458" y="331192"/>
                </a:lnTo>
                <a:lnTo>
                  <a:pt x="149296" y="337288"/>
                </a:lnTo>
                <a:lnTo>
                  <a:pt x="163893" y="335668"/>
                </a:lnTo>
                <a:lnTo>
                  <a:pt x="211663" y="319738"/>
                </a:lnTo>
                <a:lnTo>
                  <a:pt x="247364" y="292806"/>
                </a:lnTo>
                <a:lnTo>
                  <a:pt x="267259" y="257873"/>
                </a:lnTo>
                <a:lnTo>
                  <a:pt x="273891" y="216908"/>
                </a:lnTo>
                <a:lnTo>
                  <a:pt x="273377" y="202205"/>
                </a:lnTo>
                <a:lnTo>
                  <a:pt x="264541" y="155789"/>
                </a:lnTo>
                <a:lnTo>
                  <a:pt x="247014" y="106650"/>
                </a:lnTo>
                <a:lnTo>
                  <a:pt x="223869" y="61412"/>
                </a:lnTo>
                <a:lnTo>
                  <a:pt x="196383" y="27390"/>
                </a:lnTo>
                <a:lnTo>
                  <a:pt x="163480" y="6469"/>
                </a:lnTo>
                <a:lnTo>
                  <a:pt x="124529" y="0"/>
                </a:lnTo>
                <a:lnTo>
                  <a:pt x="109966" y="1500"/>
                </a:lnTo>
                <a:lnTo>
                  <a:pt x="94569" y="4952"/>
                </a:lnTo>
                <a:lnTo>
                  <a:pt x="78327" y="10358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18071" y="1919732"/>
            <a:ext cx="379095" cy="523875"/>
          </a:xfrm>
          <a:custGeom>
            <a:avLst/>
            <a:gdLst/>
            <a:ahLst/>
            <a:cxnLst/>
            <a:rect l="l" t="t" r="r" b="b"/>
            <a:pathLst>
              <a:path w="379095" h="523875">
                <a:moveTo>
                  <a:pt x="7112" y="121412"/>
                </a:moveTo>
                <a:lnTo>
                  <a:pt x="324230" y="888"/>
                </a:lnTo>
                <a:lnTo>
                  <a:pt x="326389" y="126"/>
                </a:lnTo>
                <a:lnTo>
                  <a:pt x="328549" y="0"/>
                </a:lnTo>
                <a:lnTo>
                  <a:pt x="330707" y="634"/>
                </a:lnTo>
                <a:lnTo>
                  <a:pt x="332994" y="1142"/>
                </a:lnTo>
                <a:lnTo>
                  <a:pt x="335152" y="2793"/>
                </a:lnTo>
                <a:lnTo>
                  <a:pt x="337438" y="5206"/>
                </a:lnTo>
                <a:lnTo>
                  <a:pt x="339725" y="7619"/>
                </a:lnTo>
                <a:lnTo>
                  <a:pt x="352044" y="33273"/>
                </a:lnTo>
                <a:lnTo>
                  <a:pt x="354710" y="40004"/>
                </a:lnTo>
                <a:lnTo>
                  <a:pt x="356488" y="45846"/>
                </a:lnTo>
                <a:lnTo>
                  <a:pt x="357758" y="50800"/>
                </a:lnTo>
                <a:lnTo>
                  <a:pt x="359028" y="55752"/>
                </a:lnTo>
                <a:lnTo>
                  <a:pt x="359536" y="59943"/>
                </a:lnTo>
                <a:lnTo>
                  <a:pt x="359536" y="63245"/>
                </a:lnTo>
                <a:lnTo>
                  <a:pt x="240029" y="118490"/>
                </a:lnTo>
                <a:lnTo>
                  <a:pt x="377825" y="481202"/>
                </a:lnTo>
                <a:lnTo>
                  <a:pt x="378713" y="483488"/>
                </a:lnTo>
                <a:lnTo>
                  <a:pt x="378713" y="485901"/>
                </a:lnTo>
                <a:lnTo>
                  <a:pt x="377951" y="488314"/>
                </a:lnTo>
                <a:lnTo>
                  <a:pt x="377189" y="490727"/>
                </a:lnTo>
                <a:lnTo>
                  <a:pt x="375284" y="493267"/>
                </a:lnTo>
                <a:lnTo>
                  <a:pt x="372236" y="495680"/>
                </a:lnTo>
                <a:lnTo>
                  <a:pt x="369188" y="498220"/>
                </a:lnTo>
                <a:lnTo>
                  <a:pt x="364871" y="500888"/>
                </a:lnTo>
                <a:lnTo>
                  <a:pt x="359155" y="503808"/>
                </a:lnTo>
                <a:lnTo>
                  <a:pt x="353568" y="506729"/>
                </a:lnTo>
                <a:lnTo>
                  <a:pt x="314959" y="520572"/>
                </a:lnTo>
                <a:lnTo>
                  <a:pt x="308863" y="522223"/>
                </a:lnTo>
                <a:lnTo>
                  <a:pt x="303783" y="522985"/>
                </a:lnTo>
                <a:lnTo>
                  <a:pt x="299847" y="523239"/>
                </a:lnTo>
                <a:lnTo>
                  <a:pt x="295909" y="523366"/>
                </a:lnTo>
                <a:lnTo>
                  <a:pt x="292861" y="522858"/>
                </a:lnTo>
                <a:lnTo>
                  <a:pt x="290702" y="521462"/>
                </a:lnTo>
                <a:lnTo>
                  <a:pt x="288417" y="520191"/>
                </a:lnTo>
                <a:lnTo>
                  <a:pt x="286893" y="518413"/>
                </a:lnTo>
                <a:lnTo>
                  <a:pt x="286003" y="516127"/>
                </a:lnTo>
                <a:lnTo>
                  <a:pt x="148208" y="153415"/>
                </a:lnTo>
                <a:lnTo>
                  <a:pt x="35432" y="196214"/>
                </a:lnTo>
                <a:lnTo>
                  <a:pt x="33147" y="197103"/>
                </a:lnTo>
                <a:lnTo>
                  <a:pt x="30987" y="197103"/>
                </a:lnTo>
                <a:lnTo>
                  <a:pt x="28828" y="196341"/>
                </a:lnTo>
                <a:lnTo>
                  <a:pt x="26669" y="195579"/>
                </a:lnTo>
                <a:lnTo>
                  <a:pt x="15239" y="180975"/>
                </a:lnTo>
                <a:lnTo>
                  <a:pt x="12826" y="176529"/>
                </a:lnTo>
                <a:lnTo>
                  <a:pt x="10287" y="170814"/>
                </a:lnTo>
                <a:lnTo>
                  <a:pt x="7747" y="164083"/>
                </a:lnTo>
                <a:lnTo>
                  <a:pt x="5079" y="157225"/>
                </a:lnTo>
                <a:lnTo>
                  <a:pt x="3175" y="151129"/>
                </a:lnTo>
                <a:lnTo>
                  <a:pt x="1904" y="146050"/>
                </a:lnTo>
                <a:lnTo>
                  <a:pt x="635" y="140969"/>
                </a:lnTo>
                <a:lnTo>
                  <a:pt x="0" y="136778"/>
                </a:lnTo>
                <a:lnTo>
                  <a:pt x="126" y="133476"/>
                </a:lnTo>
                <a:lnTo>
                  <a:pt x="126" y="130047"/>
                </a:lnTo>
                <a:lnTo>
                  <a:pt x="762" y="127507"/>
                </a:lnTo>
                <a:lnTo>
                  <a:pt x="1904" y="125602"/>
                </a:lnTo>
                <a:lnTo>
                  <a:pt x="3048" y="123697"/>
                </a:lnTo>
                <a:lnTo>
                  <a:pt x="4699" y="122300"/>
                </a:lnTo>
                <a:lnTo>
                  <a:pt x="7112" y="121412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56611" y="2257298"/>
            <a:ext cx="473075" cy="521970"/>
          </a:xfrm>
          <a:custGeom>
            <a:avLst/>
            <a:gdLst/>
            <a:ahLst/>
            <a:cxnLst/>
            <a:rect l="l" t="t" r="r" b="b"/>
            <a:pathLst>
              <a:path w="473075" h="521969">
                <a:moveTo>
                  <a:pt x="19272" y="68579"/>
                </a:moveTo>
                <a:lnTo>
                  <a:pt x="134715" y="24764"/>
                </a:lnTo>
                <a:lnTo>
                  <a:pt x="191674" y="7143"/>
                </a:lnTo>
                <a:lnTo>
                  <a:pt x="242157" y="0"/>
                </a:lnTo>
                <a:lnTo>
                  <a:pt x="265279" y="287"/>
                </a:lnTo>
                <a:lnTo>
                  <a:pt x="308522" y="7768"/>
                </a:lnTo>
                <a:lnTo>
                  <a:pt x="347644" y="24437"/>
                </a:lnTo>
                <a:lnTo>
                  <a:pt x="382454" y="50293"/>
                </a:lnTo>
                <a:lnTo>
                  <a:pt x="412785" y="85345"/>
                </a:lnTo>
                <a:lnTo>
                  <a:pt x="438209" y="129593"/>
                </a:lnTo>
                <a:lnTo>
                  <a:pt x="459327" y="185431"/>
                </a:lnTo>
                <a:lnTo>
                  <a:pt x="471328" y="241526"/>
                </a:lnTo>
                <a:lnTo>
                  <a:pt x="473043" y="267335"/>
                </a:lnTo>
                <a:lnTo>
                  <a:pt x="472064" y="291717"/>
                </a:lnTo>
                <a:lnTo>
                  <a:pt x="462488" y="336432"/>
                </a:lnTo>
                <a:lnTo>
                  <a:pt x="442888" y="375820"/>
                </a:lnTo>
                <a:lnTo>
                  <a:pt x="413932" y="410213"/>
                </a:lnTo>
                <a:lnTo>
                  <a:pt x="375400" y="439912"/>
                </a:lnTo>
                <a:lnTo>
                  <a:pt x="326338" y="466010"/>
                </a:lnTo>
                <a:lnTo>
                  <a:pt x="190214" y="518667"/>
                </a:lnTo>
                <a:lnTo>
                  <a:pt x="182594" y="521588"/>
                </a:lnTo>
                <a:lnTo>
                  <a:pt x="175355" y="521715"/>
                </a:lnTo>
                <a:lnTo>
                  <a:pt x="168370" y="519175"/>
                </a:lnTo>
                <a:lnTo>
                  <a:pt x="161385" y="516636"/>
                </a:lnTo>
                <a:lnTo>
                  <a:pt x="3016" y="107823"/>
                </a:lnTo>
                <a:lnTo>
                  <a:pt x="0" y="93868"/>
                </a:lnTo>
                <a:lnTo>
                  <a:pt x="551" y="87945"/>
                </a:lnTo>
                <a:lnTo>
                  <a:pt x="2508" y="82676"/>
                </a:lnTo>
                <a:lnTo>
                  <a:pt x="5937" y="76200"/>
                </a:lnTo>
                <a:lnTo>
                  <a:pt x="11525" y="71500"/>
                </a:lnTo>
                <a:lnTo>
                  <a:pt x="19272" y="68579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67979" y="2430272"/>
            <a:ext cx="331470" cy="536575"/>
          </a:xfrm>
          <a:custGeom>
            <a:avLst/>
            <a:gdLst/>
            <a:ahLst/>
            <a:cxnLst/>
            <a:rect l="l" t="t" r="r" b="b"/>
            <a:pathLst>
              <a:path w="331470" h="536575">
                <a:moveTo>
                  <a:pt x="19208" y="81406"/>
                </a:moveTo>
                <a:lnTo>
                  <a:pt x="231044" y="888"/>
                </a:lnTo>
                <a:lnTo>
                  <a:pt x="233076" y="0"/>
                </a:lnTo>
                <a:lnTo>
                  <a:pt x="235235" y="0"/>
                </a:lnTo>
                <a:lnTo>
                  <a:pt x="237267" y="635"/>
                </a:lnTo>
                <a:lnTo>
                  <a:pt x="239426" y="1269"/>
                </a:lnTo>
                <a:lnTo>
                  <a:pt x="241712" y="2793"/>
                </a:lnTo>
                <a:lnTo>
                  <a:pt x="243998" y="5206"/>
                </a:lnTo>
                <a:lnTo>
                  <a:pt x="246411" y="7619"/>
                </a:lnTo>
                <a:lnTo>
                  <a:pt x="248824" y="11175"/>
                </a:lnTo>
                <a:lnTo>
                  <a:pt x="251237" y="15875"/>
                </a:lnTo>
                <a:lnTo>
                  <a:pt x="253650" y="20447"/>
                </a:lnTo>
                <a:lnTo>
                  <a:pt x="256190" y="26288"/>
                </a:lnTo>
                <a:lnTo>
                  <a:pt x="258857" y="33274"/>
                </a:lnTo>
                <a:lnTo>
                  <a:pt x="261524" y="40258"/>
                </a:lnTo>
                <a:lnTo>
                  <a:pt x="263429" y="46227"/>
                </a:lnTo>
                <a:lnTo>
                  <a:pt x="264699" y="51180"/>
                </a:lnTo>
                <a:lnTo>
                  <a:pt x="265842" y="56133"/>
                </a:lnTo>
                <a:lnTo>
                  <a:pt x="266350" y="60198"/>
                </a:lnTo>
                <a:lnTo>
                  <a:pt x="266223" y="63500"/>
                </a:lnTo>
                <a:lnTo>
                  <a:pt x="265969" y="66801"/>
                </a:lnTo>
                <a:lnTo>
                  <a:pt x="265334" y="69468"/>
                </a:lnTo>
                <a:lnTo>
                  <a:pt x="264191" y="71374"/>
                </a:lnTo>
                <a:lnTo>
                  <a:pt x="263175" y="73405"/>
                </a:lnTo>
                <a:lnTo>
                  <a:pt x="261524" y="74802"/>
                </a:lnTo>
                <a:lnTo>
                  <a:pt x="259492" y="75564"/>
                </a:lnTo>
                <a:lnTo>
                  <a:pt x="112299" y="131572"/>
                </a:lnTo>
                <a:lnTo>
                  <a:pt x="158273" y="252602"/>
                </a:lnTo>
                <a:lnTo>
                  <a:pt x="296449" y="200151"/>
                </a:lnTo>
                <a:lnTo>
                  <a:pt x="298481" y="199262"/>
                </a:lnTo>
                <a:lnTo>
                  <a:pt x="300513" y="199136"/>
                </a:lnTo>
                <a:lnTo>
                  <a:pt x="302672" y="199770"/>
                </a:lnTo>
                <a:lnTo>
                  <a:pt x="304704" y="200278"/>
                </a:lnTo>
                <a:lnTo>
                  <a:pt x="306863" y="201675"/>
                </a:lnTo>
                <a:lnTo>
                  <a:pt x="326294" y="238125"/>
                </a:lnTo>
                <a:lnTo>
                  <a:pt x="331120" y="257810"/>
                </a:lnTo>
                <a:lnTo>
                  <a:pt x="330993" y="261365"/>
                </a:lnTo>
                <a:lnTo>
                  <a:pt x="330866" y="264922"/>
                </a:lnTo>
                <a:lnTo>
                  <a:pt x="330231" y="267588"/>
                </a:lnTo>
                <a:lnTo>
                  <a:pt x="329088" y="269493"/>
                </a:lnTo>
                <a:lnTo>
                  <a:pt x="327945" y="271399"/>
                </a:lnTo>
                <a:lnTo>
                  <a:pt x="326421" y="272668"/>
                </a:lnTo>
                <a:lnTo>
                  <a:pt x="324262" y="273430"/>
                </a:lnTo>
                <a:lnTo>
                  <a:pt x="186213" y="326008"/>
                </a:lnTo>
                <a:lnTo>
                  <a:pt x="249967" y="493649"/>
                </a:lnTo>
                <a:lnTo>
                  <a:pt x="250856" y="496188"/>
                </a:lnTo>
                <a:lnTo>
                  <a:pt x="250983" y="498601"/>
                </a:lnTo>
                <a:lnTo>
                  <a:pt x="250348" y="501014"/>
                </a:lnTo>
                <a:lnTo>
                  <a:pt x="249713" y="503427"/>
                </a:lnTo>
                <a:lnTo>
                  <a:pt x="247808" y="505840"/>
                </a:lnTo>
                <a:lnTo>
                  <a:pt x="244633" y="508507"/>
                </a:lnTo>
                <a:lnTo>
                  <a:pt x="241585" y="511175"/>
                </a:lnTo>
                <a:lnTo>
                  <a:pt x="209835" y="526288"/>
                </a:lnTo>
                <a:lnTo>
                  <a:pt x="201072" y="529716"/>
                </a:lnTo>
                <a:lnTo>
                  <a:pt x="193579" y="532129"/>
                </a:lnTo>
                <a:lnTo>
                  <a:pt x="187356" y="533653"/>
                </a:lnTo>
                <a:lnTo>
                  <a:pt x="181133" y="535304"/>
                </a:lnTo>
                <a:lnTo>
                  <a:pt x="176053" y="536066"/>
                </a:lnTo>
                <a:lnTo>
                  <a:pt x="172116" y="536066"/>
                </a:lnTo>
                <a:lnTo>
                  <a:pt x="168179" y="536193"/>
                </a:lnTo>
                <a:lnTo>
                  <a:pt x="158146" y="528447"/>
                </a:lnTo>
                <a:lnTo>
                  <a:pt x="3079" y="120523"/>
                </a:lnTo>
                <a:lnTo>
                  <a:pt x="837" y="113238"/>
                </a:lnTo>
                <a:lnTo>
                  <a:pt x="0" y="106632"/>
                </a:lnTo>
                <a:lnTo>
                  <a:pt x="543" y="100716"/>
                </a:lnTo>
                <a:lnTo>
                  <a:pt x="2444" y="95503"/>
                </a:lnTo>
                <a:lnTo>
                  <a:pt x="6000" y="88900"/>
                </a:lnTo>
                <a:lnTo>
                  <a:pt x="11588" y="84200"/>
                </a:lnTo>
                <a:lnTo>
                  <a:pt x="19208" y="81406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63556" y="3528440"/>
            <a:ext cx="523875" cy="581660"/>
          </a:xfrm>
          <a:custGeom>
            <a:avLst/>
            <a:gdLst/>
            <a:ahLst/>
            <a:cxnLst/>
            <a:rect l="l" t="t" r="r" b="b"/>
            <a:pathLst>
              <a:path w="523875" h="581660">
                <a:moveTo>
                  <a:pt x="321198" y="8636"/>
                </a:moveTo>
                <a:lnTo>
                  <a:pt x="329072" y="5587"/>
                </a:lnTo>
                <a:lnTo>
                  <a:pt x="335803" y="3429"/>
                </a:lnTo>
                <a:lnTo>
                  <a:pt x="341391" y="2032"/>
                </a:lnTo>
                <a:lnTo>
                  <a:pt x="346852" y="508"/>
                </a:lnTo>
                <a:lnTo>
                  <a:pt x="351424" y="0"/>
                </a:lnTo>
                <a:lnTo>
                  <a:pt x="354853" y="254"/>
                </a:lnTo>
                <a:lnTo>
                  <a:pt x="358282" y="508"/>
                </a:lnTo>
                <a:lnTo>
                  <a:pt x="360949" y="1397"/>
                </a:lnTo>
                <a:lnTo>
                  <a:pt x="362727" y="2794"/>
                </a:lnTo>
                <a:lnTo>
                  <a:pt x="364632" y="4191"/>
                </a:lnTo>
                <a:lnTo>
                  <a:pt x="366029" y="6096"/>
                </a:lnTo>
                <a:lnTo>
                  <a:pt x="366918" y="8382"/>
                </a:lnTo>
                <a:lnTo>
                  <a:pt x="520588" y="412877"/>
                </a:lnTo>
                <a:lnTo>
                  <a:pt x="522620" y="418211"/>
                </a:lnTo>
                <a:lnTo>
                  <a:pt x="523509" y="423291"/>
                </a:lnTo>
                <a:lnTo>
                  <a:pt x="523255" y="428244"/>
                </a:lnTo>
                <a:lnTo>
                  <a:pt x="523001" y="433070"/>
                </a:lnTo>
                <a:lnTo>
                  <a:pt x="521858" y="437515"/>
                </a:lnTo>
                <a:lnTo>
                  <a:pt x="519699" y="441452"/>
                </a:lnTo>
                <a:lnTo>
                  <a:pt x="517667" y="445389"/>
                </a:lnTo>
                <a:lnTo>
                  <a:pt x="514746" y="448945"/>
                </a:lnTo>
                <a:lnTo>
                  <a:pt x="510936" y="451739"/>
                </a:lnTo>
                <a:lnTo>
                  <a:pt x="507126" y="454660"/>
                </a:lnTo>
                <a:lnTo>
                  <a:pt x="459628" y="473456"/>
                </a:lnTo>
                <a:lnTo>
                  <a:pt x="437657" y="479044"/>
                </a:lnTo>
                <a:lnTo>
                  <a:pt x="431180" y="479679"/>
                </a:lnTo>
                <a:lnTo>
                  <a:pt x="424576" y="478790"/>
                </a:lnTo>
                <a:lnTo>
                  <a:pt x="417972" y="476377"/>
                </a:lnTo>
                <a:lnTo>
                  <a:pt x="411368" y="473964"/>
                </a:lnTo>
                <a:lnTo>
                  <a:pt x="377906" y="448776"/>
                </a:lnTo>
                <a:lnTo>
                  <a:pt x="370474" y="442087"/>
                </a:lnTo>
                <a:lnTo>
                  <a:pt x="178577" y="274193"/>
                </a:lnTo>
                <a:lnTo>
                  <a:pt x="143271" y="241173"/>
                </a:lnTo>
                <a:lnTo>
                  <a:pt x="109108" y="205867"/>
                </a:lnTo>
                <a:lnTo>
                  <a:pt x="108473" y="206121"/>
                </a:lnTo>
                <a:lnTo>
                  <a:pt x="124440" y="242929"/>
                </a:lnTo>
                <a:lnTo>
                  <a:pt x="139652" y="280320"/>
                </a:lnTo>
                <a:lnTo>
                  <a:pt x="239156" y="541782"/>
                </a:lnTo>
                <a:lnTo>
                  <a:pt x="240045" y="544068"/>
                </a:lnTo>
                <a:lnTo>
                  <a:pt x="240299" y="546354"/>
                </a:lnTo>
                <a:lnTo>
                  <a:pt x="239664" y="548767"/>
                </a:lnTo>
                <a:lnTo>
                  <a:pt x="239156" y="551053"/>
                </a:lnTo>
                <a:lnTo>
                  <a:pt x="237505" y="553466"/>
                </a:lnTo>
                <a:lnTo>
                  <a:pt x="234838" y="555879"/>
                </a:lnTo>
                <a:lnTo>
                  <a:pt x="232171" y="558419"/>
                </a:lnTo>
                <a:lnTo>
                  <a:pt x="195087" y="575564"/>
                </a:lnTo>
                <a:lnTo>
                  <a:pt x="182641" y="579120"/>
                </a:lnTo>
                <a:lnTo>
                  <a:pt x="177053" y="580517"/>
                </a:lnTo>
                <a:lnTo>
                  <a:pt x="172481" y="581152"/>
                </a:lnTo>
                <a:lnTo>
                  <a:pt x="168925" y="581025"/>
                </a:lnTo>
                <a:lnTo>
                  <a:pt x="165496" y="580771"/>
                </a:lnTo>
                <a:lnTo>
                  <a:pt x="162702" y="580009"/>
                </a:lnTo>
                <a:lnTo>
                  <a:pt x="160924" y="578612"/>
                </a:lnTo>
                <a:lnTo>
                  <a:pt x="159019" y="577215"/>
                </a:lnTo>
                <a:lnTo>
                  <a:pt x="3063" y="168529"/>
                </a:lnTo>
                <a:lnTo>
                  <a:pt x="0" y="153352"/>
                </a:lnTo>
                <a:lnTo>
                  <a:pt x="867" y="146633"/>
                </a:lnTo>
                <a:lnTo>
                  <a:pt x="72659" y="104648"/>
                </a:lnTo>
                <a:lnTo>
                  <a:pt x="102377" y="97663"/>
                </a:lnTo>
                <a:lnTo>
                  <a:pt x="108727" y="98171"/>
                </a:lnTo>
                <a:lnTo>
                  <a:pt x="144002" y="116998"/>
                </a:lnTo>
                <a:lnTo>
                  <a:pt x="155209" y="127000"/>
                </a:lnTo>
                <a:lnTo>
                  <a:pt x="305450" y="258191"/>
                </a:lnTo>
                <a:lnTo>
                  <a:pt x="312094" y="264239"/>
                </a:lnTo>
                <a:lnTo>
                  <a:pt x="318690" y="270192"/>
                </a:lnTo>
                <a:lnTo>
                  <a:pt x="325239" y="276050"/>
                </a:lnTo>
                <a:lnTo>
                  <a:pt x="331739" y="281813"/>
                </a:lnTo>
                <a:lnTo>
                  <a:pt x="338191" y="287645"/>
                </a:lnTo>
                <a:lnTo>
                  <a:pt x="344582" y="293512"/>
                </a:lnTo>
                <a:lnTo>
                  <a:pt x="350902" y="299404"/>
                </a:lnTo>
                <a:lnTo>
                  <a:pt x="357139" y="305308"/>
                </a:lnTo>
                <a:lnTo>
                  <a:pt x="363305" y="311116"/>
                </a:lnTo>
                <a:lnTo>
                  <a:pt x="369411" y="316912"/>
                </a:lnTo>
                <a:lnTo>
                  <a:pt x="375445" y="322685"/>
                </a:lnTo>
                <a:lnTo>
                  <a:pt x="381396" y="328422"/>
                </a:lnTo>
                <a:lnTo>
                  <a:pt x="387353" y="334138"/>
                </a:lnTo>
                <a:lnTo>
                  <a:pt x="393239" y="339867"/>
                </a:lnTo>
                <a:lnTo>
                  <a:pt x="399077" y="345620"/>
                </a:lnTo>
                <a:lnTo>
                  <a:pt x="404891" y="351409"/>
                </a:lnTo>
                <a:lnTo>
                  <a:pt x="405272" y="351282"/>
                </a:lnTo>
                <a:lnTo>
                  <a:pt x="389628" y="314045"/>
                </a:lnTo>
                <a:lnTo>
                  <a:pt x="374141" y="275399"/>
                </a:lnTo>
                <a:lnTo>
                  <a:pt x="284495" y="39750"/>
                </a:lnTo>
                <a:lnTo>
                  <a:pt x="283479" y="35051"/>
                </a:lnTo>
                <a:lnTo>
                  <a:pt x="284114" y="32638"/>
                </a:lnTo>
                <a:lnTo>
                  <a:pt x="284876" y="30225"/>
                </a:lnTo>
                <a:lnTo>
                  <a:pt x="286527" y="27812"/>
                </a:lnTo>
                <a:lnTo>
                  <a:pt x="289321" y="25146"/>
                </a:lnTo>
                <a:lnTo>
                  <a:pt x="291988" y="22479"/>
                </a:lnTo>
                <a:lnTo>
                  <a:pt x="295925" y="19938"/>
                </a:lnTo>
                <a:lnTo>
                  <a:pt x="301005" y="17272"/>
                </a:lnTo>
                <a:lnTo>
                  <a:pt x="306085" y="14732"/>
                </a:lnTo>
                <a:lnTo>
                  <a:pt x="312816" y="11811"/>
                </a:lnTo>
                <a:lnTo>
                  <a:pt x="321198" y="8636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64095" y="1834895"/>
            <a:ext cx="433070" cy="543560"/>
          </a:xfrm>
          <a:custGeom>
            <a:avLst/>
            <a:gdLst/>
            <a:ahLst/>
            <a:cxnLst/>
            <a:rect l="l" t="t" r="r" b="b"/>
            <a:pathLst>
              <a:path w="433070" h="543560">
                <a:moveTo>
                  <a:pt x="52450" y="17144"/>
                </a:moveTo>
                <a:lnTo>
                  <a:pt x="93599" y="2412"/>
                </a:lnTo>
                <a:lnTo>
                  <a:pt x="110235" y="0"/>
                </a:lnTo>
                <a:lnTo>
                  <a:pt x="114173" y="634"/>
                </a:lnTo>
                <a:lnTo>
                  <a:pt x="117094" y="2539"/>
                </a:lnTo>
                <a:lnTo>
                  <a:pt x="120014" y="4317"/>
                </a:lnTo>
                <a:lnTo>
                  <a:pt x="123062" y="7112"/>
                </a:lnTo>
                <a:lnTo>
                  <a:pt x="126110" y="11049"/>
                </a:lnTo>
                <a:lnTo>
                  <a:pt x="416813" y="356996"/>
                </a:lnTo>
                <a:lnTo>
                  <a:pt x="422782" y="364363"/>
                </a:lnTo>
                <a:lnTo>
                  <a:pt x="427100" y="370331"/>
                </a:lnTo>
                <a:lnTo>
                  <a:pt x="429640" y="374903"/>
                </a:lnTo>
                <a:lnTo>
                  <a:pt x="432180" y="379475"/>
                </a:lnTo>
                <a:lnTo>
                  <a:pt x="432561" y="383539"/>
                </a:lnTo>
                <a:lnTo>
                  <a:pt x="430910" y="386841"/>
                </a:lnTo>
                <a:lnTo>
                  <a:pt x="429386" y="390270"/>
                </a:lnTo>
                <a:lnTo>
                  <a:pt x="392683" y="407669"/>
                </a:lnTo>
                <a:lnTo>
                  <a:pt x="352805" y="421004"/>
                </a:lnTo>
                <a:lnTo>
                  <a:pt x="348869" y="421258"/>
                </a:lnTo>
                <a:lnTo>
                  <a:pt x="345058" y="421513"/>
                </a:lnTo>
                <a:lnTo>
                  <a:pt x="333755" y="413765"/>
                </a:lnTo>
                <a:lnTo>
                  <a:pt x="269112" y="334771"/>
                </a:lnTo>
                <a:lnTo>
                  <a:pt x="100075" y="399033"/>
                </a:lnTo>
                <a:lnTo>
                  <a:pt x="104901" y="497839"/>
                </a:lnTo>
                <a:lnTo>
                  <a:pt x="105282" y="501523"/>
                </a:lnTo>
                <a:lnTo>
                  <a:pt x="105028" y="504698"/>
                </a:lnTo>
                <a:lnTo>
                  <a:pt x="104394" y="507491"/>
                </a:lnTo>
                <a:lnTo>
                  <a:pt x="103758" y="510158"/>
                </a:lnTo>
                <a:lnTo>
                  <a:pt x="101980" y="512825"/>
                </a:lnTo>
                <a:lnTo>
                  <a:pt x="99059" y="515365"/>
                </a:lnTo>
                <a:lnTo>
                  <a:pt x="96265" y="518032"/>
                </a:lnTo>
                <a:lnTo>
                  <a:pt x="54379" y="536102"/>
                </a:lnTo>
                <a:lnTo>
                  <a:pt x="30225" y="543432"/>
                </a:lnTo>
                <a:lnTo>
                  <a:pt x="25400" y="543305"/>
                </a:lnTo>
                <a:lnTo>
                  <a:pt x="22098" y="541527"/>
                </a:lnTo>
                <a:lnTo>
                  <a:pt x="18669" y="539750"/>
                </a:lnTo>
                <a:lnTo>
                  <a:pt x="16509" y="536320"/>
                </a:lnTo>
                <a:lnTo>
                  <a:pt x="15367" y="531113"/>
                </a:lnTo>
                <a:lnTo>
                  <a:pt x="14097" y="526033"/>
                </a:lnTo>
                <a:lnTo>
                  <a:pt x="13461" y="518794"/>
                </a:lnTo>
                <a:lnTo>
                  <a:pt x="13080" y="509650"/>
                </a:lnTo>
                <a:lnTo>
                  <a:pt x="126" y="57657"/>
                </a:lnTo>
                <a:lnTo>
                  <a:pt x="0" y="53212"/>
                </a:lnTo>
                <a:lnTo>
                  <a:pt x="507" y="49402"/>
                </a:lnTo>
                <a:lnTo>
                  <a:pt x="1397" y="46227"/>
                </a:lnTo>
                <a:lnTo>
                  <a:pt x="2285" y="43052"/>
                </a:lnTo>
                <a:lnTo>
                  <a:pt x="4572" y="40131"/>
                </a:lnTo>
                <a:lnTo>
                  <a:pt x="8127" y="37337"/>
                </a:lnTo>
                <a:lnTo>
                  <a:pt x="11683" y="34543"/>
                </a:lnTo>
                <a:lnTo>
                  <a:pt x="44025" y="20357"/>
                </a:lnTo>
                <a:lnTo>
                  <a:pt x="52450" y="17144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90360" y="2090927"/>
            <a:ext cx="433070" cy="543560"/>
          </a:xfrm>
          <a:custGeom>
            <a:avLst/>
            <a:gdLst/>
            <a:ahLst/>
            <a:cxnLst/>
            <a:rect l="l" t="t" r="r" b="b"/>
            <a:pathLst>
              <a:path w="433070" h="543560">
                <a:moveTo>
                  <a:pt x="52324" y="17145"/>
                </a:moveTo>
                <a:lnTo>
                  <a:pt x="93472" y="2539"/>
                </a:lnTo>
                <a:lnTo>
                  <a:pt x="105028" y="508"/>
                </a:lnTo>
                <a:lnTo>
                  <a:pt x="110109" y="0"/>
                </a:lnTo>
                <a:lnTo>
                  <a:pt x="125984" y="11049"/>
                </a:lnTo>
                <a:lnTo>
                  <a:pt x="416687" y="357124"/>
                </a:lnTo>
                <a:lnTo>
                  <a:pt x="432562" y="383539"/>
                </a:lnTo>
                <a:lnTo>
                  <a:pt x="430911" y="386969"/>
                </a:lnTo>
                <a:lnTo>
                  <a:pt x="392557" y="407670"/>
                </a:lnTo>
                <a:lnTo>
                  <a:pt x="352679" y="421005"/>
                </a:lnTo>
                <a:lnTo>
                  <a:pt x="344932" y="421639"/>
                </a:lnTo>
                <a:lnTo>
                  <a:pt x="342011" y="421132"/>
                </a:lnTo>
                <a:lnTo>
                  <a:pt x="339852" y="419735"/>
                </a:lnTo>
                <a:lnTo>
                  <a:pt x="337819" y="418464"/>
                </a:lnTo>
                <a:lnTo>
                  <a:pt x="335661" y="416433"/>
                </a:lnTo>
                <a:lnTo>
                  <a:pt x="333629" y="413766"/>
                </a:lnTo>
                <a:lnTo>
                  <a:pt x="268986" y="334899"/>
                </a:lnTo>
                <a:lnTo>
                  <a:pt x="99949" y="399034"/>
                </a:lnTo>
                <a:lnTo>
                  <a:pt x="104901" y="497967"/>
                </a:lnTo>
                <a:lnTo>
                  <a:pt x="105155" y="501523"/>
                </a:lnTo>
                <a:lnTo>
                  <a:pt x="105028" y="504698"/>
                </a:lnTo>
                <a:lnTo>
                  <a:pt x="104266" y="507492"/>
                </a:lnTo>
                <a:lnTo>
                  <a:pt x="103631" y="510286"/>
                </a:lnTo>
                <a:lnTo>
                  <a:pt x="101853" y="512952"/>
                </a:lnTo>
                <a:lnTo>
                  <a:pt x="61849" y="533400"/>
                </a:lnTo>
                <a:lnTo>
                  <a:pt x="30099" y="543433"/>
                </a:lnTo>
                <a:lnTo>
                  <a:pt x="25273" y="543306"/>
                </a:lnTo>
                <a:lnTo>
                  <a:pt x="21971" y="541527"/>
                </a:lnTo>
                <a:lnTo>
                  <a:pt x="18668" y="539750"/>
                </a:lnTo>
                <a:lnTo>
                  <a:pt x="13080" y="509777"/>
                </a:lnTo>
                <a:lnTo>
                  <a:pt x="0" y="57785"/>
                </a:lnTo>
                <a:lnTo>
                  <a:pt x="0" y="53212"/>
                </a:lnTo>
                <a:lnTo>
                  <a:pt x="380" y="49402"/>
                </a:lnTo>
                <a:lnTo>
                  <a:pt x="24002" y="28575"/>
                </a:lnTo>
                <a:lnTo>
                  <a:pt x="29714" y="26092"/>
                </a:lnTo>
                <a:lnTo>
                  <a:pt x="36353" y="23383"/>
                </a:lnTo>
                <a:lnTo>
                  <a:pt x="43898" y="20413"/>
                </a:lnTo>
                <a:lnTo>
                  <a:pt x="52324" y="17145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32482" y="3747134"/>
            <a:ext cx="433070" cy="543560"/>
          </a:xfrm>
          <a:custGeom>
            <a:avLst/>
            <a:gdLst/>
            <a:ahLst/>
            <a:cxnLst/>
            <a:rect l="l" t="t" r="r" b="b"/>
            <a:pathLst>
              <a:path w="433069" h="543560">
                <a:moveTo>
                  <a:pt x="52324" y="17144"/>
                </a:moveTo>
                <a:lnTo>
                  <a:pt x="93472" y="2539"/>
                </a:lnTo>
                <a:lnTo>
                  <a:pt x="105156" y="507"/>
                </a:lnTo>
                <a:lnTo>
                  <a:pt x="110109" y="0"/>
                </a:lnTo>
                <a:lnTo>
                  <a:pt x="114173" y="762"/>
                </a:lnTo>
                <a:lnTo>
                  <a:pt x="117093" y="2539"/>
                </a:lnTo>
                <a:lnTo>
                  <a:pt x="120015" y="4317"/>
                </a:lnTo>
                <a:lnTo>
                  <a:pt x="123062" y="7112"/>
                </a:lnTo>
                <a:lnTo>
                  <a:pt x="126111" y="11048"/>
                </a:lnTo>
                <a:lnTo>
                  <a:pt x="416814" y="357123"/>
                </a:lnTo>
                <a:lnTo>
                  <a:pt x="432562" y="383539"/>
                </a:lnTo>
                <a:lnTo>
                  <a:pt x="430911" y="386969"/>
                </a:lnTo>
                <a:lnTo>
                  <a:pt x="392684" y="407669"/>
                </a:lnTo>
                <a:lnTo>
                  <a:pt x="364744" y="417575"/>
                </a:lnTo>
                <a:lnTo>
                  <a:pt x="358013" y="419862"/>
                </a:lnTo>
                <a:lnTo>
                  <a:pt x="352806" y="421004"/>
                </a:lnTo>
                <a:lnTo>
                  <a:pt x="348869" y="421258"/>
                </a:lnTo>
                <a:lnTo>
                  <a:pt x="345059" y="421639"/>
                </a:lnTo>
                <a:lnTo>
                  <a:pt x="342011" y="421004"/>
                </a:lnTo>
                <a:lnTo>
                  <a:pt x="339979" y="419734"/>
                </a:lnTo>
                <a:lnTo>
                  <a:pt x="337819" y="418464"/>
                </a:lnTo>
                <a:lnTo>
                  <a:pt x="335788" y="416432"/>
                </a:lnTo>
                <a:lnTo>
                  <a:pt x="333629" y="413765"/>
                </a:lnTo>
                <a:lnTo>
                  <a:pt x="268986" y="334771"/>
                </a:lnTo>
                <a:lnTo>
                  <a:pt x="99949" y="399033"/>
                </a:lnTo>
                <a:lnTo>
                  <a:pt x="104902" y="497839"/>
                </a:lnTo>
                <a:lnTo>
                  <a:pt x="105283" y="501522"/>
                </a:lnTo>
                <a:lnTo>
                  <a:pt x="105029" y="504697"/>
                </a:lnTo>
                <a:lnTo>
                  <a:pt x="104393" y="507491"/>
                </a:lnTo>
                <a:lnTo>
                  <a:pt x="103759" y="510285"/>
                </a:lnTo>
                <a:lnTo>
                  <a:pt x="101981" y="512952"/>
                </a:lnTo>
                <a:lnTo>
                  <a:pt x="99060" y="515492"/>
                </a:lnTo>
                <a:lnTo>
                  <a:pt x="96139" y="518032"/>
                </a:lnTo>
                <a:lnTo>
                  <a:pt x="91821" y="520700"/>
                </a:lnTo>
                <a:lnTo>
                  <a:pt x="54272" y="536209"/>
                </a:lnTo>
                <a:lnTo>
                  <a:pt x="30099" y="543432"/>
                </a:lnTo>
                <a:lnTo>
                  <a:pt x="25400" y="543306"/>
                </a:lnTo>
                <a:lnTo>
                  <a:pt x="21971" y="541527"/>
                </a:lnTo>
                <a:lnTo>
                  <a:pt x="18668" y="539750"/>
                </a:lnTo>
                <a:lnTo>
                  <a:pt x="16383" y="536320"/>
                </a:lnTo>
                <a:lnTo>
                  <a:pt x="15240" y="531113"/>
                </a:lnTo>
                <a:lnTo>
                  <a:pt x="14097" y="526033"/>
                </a:lnTo>
                <a:lnTo>
                  <a:pt x="13335" y="518921"/>
                </a:lnTo>
                <a:lnTo>
                  <a:pt x="13081" y="509650"/>
                </a:lnTo>
                <a:lnTo>
                  <a:pt x="127" y="57657"/>
                </a:lnTo>
                <a:lnTo>
                  <a:pt x="0" y="53212"/>
                </a:lnTo>
                <a:lnTo>
                  <a:pt x="381" y="49402"/>
                </a:lnTo>
                <a:lnTo>
                  <a:pt x="1397" y="46227"/>
                </a:lnTo>
                <a:lnTo>
                  <a:pt x="2286" y="43179"/>
                </a:lnTo>
                <a:lnTo>
                  <a:pt x="4572" y="40131"/>
                </a:lnTo>
                <a:lnTo>
                  <a:pt x="8128" y="37337"/>
                </a:lnTo>
                <a:lnTo>
                  <a:pt x="11684" y="34543"/>
                </a:lnTo>
                <a:lnTo>
                  <a:pt x="43916" y="20357"/>
                </a:lnTo>
                <a:lnTo>
                  <a:pt x="52324" y="17144"/>
                </a:lnTo>
                <a:close/>
              </a:path>
            </a:pathLst>
          </a:custGeom>
          <a:ln w="9143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20294" y="2601595"/>
            <a:ext cx="471170" cy="511175"/>
          </a:xfrm>
          <a:custGeom>
            <a:avLst/>
            <a:gdLst/>
            <a:ahLst/>
            <a:cxnLst/>
            <a:rect l="l" t="t" r="r" b="b"/>
            <a:pathLst>
              <a:path w="471170" h="511175">
                <a:moveTo>
                  <a:pt x="151425" y="20827"/>
                </a:moveTo>
                <a:lnTo>
                  <a:pt x="176526" y="12233"/>
                </a:lnTo>
                <a:lnTo>
                  <a:pt x="200781" y="5889"/>
                </a:lnTo>
                <a:lnTo>
                  <a:pt x="224202" y="1807"/>
                </a:lnTo>
                <a:lnTo>
                  <a:pt x="246802" y="0"/>
                </a:lnTo>
                <a:lnTo>
                  <a:pt x="268468" y="567"/>
                </a:lnTo>
                <a:lnTo>
                  <a:pt x="309131" y="9036"/>
                </a:lnTo>
                <a:lnTo>
                  <a:pt x="346108" y="27251"/>
                </a:lnTo>
                <a:lnTo>
                  <a:pt x="379446" y="55306"/>
                </a:lnTo>
                <a:lnTo>
                  <a:pt x="409142" y="93192"/>
                </a:lnTo>
                <a:lnTo>
                  <a:pt x="435101" y="141337"/>
                </a:lnTo>
                <a:lnTo>
                  <a:pt x="456150" y="196887"/>
                </a:lnTo>
                <a:lnTo>
                  <a:pt x="468239" y="249604"/>
                </a:lnTo>
                <a:lnTo>
                  <a:pt x="471092" y="298942"/>
                </a:lnTo>
                <a:lnTo>
                  <a:pt x="469020" y="322135"/>
                </a:lnTo>
                <a:lnTo>
                  <a:pt x="457876" y="365378"/>
                </a:lnTo>
                <a:lnTo>
                  <a:pt x="437461" y="404240"/>
                </a:lnTo>
                <a:lnTo>
                  <a:pt x="407711" y="438150"/>
                </a:lnTo>
                <a:lnTo>
                  <a:pt x="368675" y="466915"/>
                </a:lnTo>
                <a:lnTo>
                  <a:pt x="320208" y="489965"/>
                </a:lnTo>
                <a:lnTo>
                  <a:pt x="269710" y="505221"/>
                </a:lnTo>
                <a:lnTo>
                  <a:pt x="223307" y="511047"/>
                </a:lnTo>
                <a:lnTo>
                  <a:pt x="201590" y="510407"/>
                </a:lnTo>
                <a:lnTo>
                  <a:pt x="161014" y="501886"/>
                </a:lnTo>
                <a:lnTo>
                  <a:pt x="124221" y="483621"/>
                </a:lnTo>
                <a:lnTo>
                  <a:pt x="91023" y="455185"/>
                </a:lnTo>
                <a:lnTo>
                  <a:pt x="61400" y="416583"/>
                </a:lnTo>
                <a:lnTo>
                  <a:pt x="35353" y="367625"/>
                </a:lnTo>
                <a:lnTo>
                  <a:pt x="14402" y="312239"/>
                </a:lnTo>
                <a:lnTo>
                  <a:pt x="2643" y="260475"/>
                </a:lnTo>
                <a:lnTo>
                  <a:pt x="0" y="211730"/>
                </a:lnTo>
                <a:lnTo>
                  <a:pt x="2153" y="188737"/>
                </a:lnTo>
                <a:lnTo>
                  <a:pt x="13376" y="145668"/>
                </a:lnTo>
                <a:lnTo>
                  <a:pt x="33839" y="106997"/>
                </a:lnTo>
                <a:lnTo>
                  <a:pt x="63541" y="72897"/>
                </a:lnTo>
                <a:lnTo>
                  <a:pt x="102625" y="43957"/>
                </a:lnTo>
                <a:lnTo>
                  <a:pt x="151425" y="20827"/>
                </a:lnTo>
                <a:close/>
              </a:path>
            </a:pathLst>
          </a:custGeom>
          <a:ln w="9144">
            <a:solidFill>
              <a:srgbClr val="5C43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7328"/>
          </a:xfrm>
        </p:spPr>
        <p:txBody>
          <a:bodyPr/>
          <a:lstStyle/>
          <a:p>
            <a:r>
              <a:rPr lang="en-US" dirty="0" smtClean="0"/>
              <a:t>Analysis can be classified into two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 Descriptive analysis.</a:t>
            </a:r>
            <a:br>
              <a:rPr lang="en-US" dirty="0" smtClean="0"/>
            </a:br>
            <a:r>
              <a:rPr lang="en-US" dirty="0" smtClean="0"/>
              <a:t>2 Inferential analysis.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52400" y="1905001"/>
            <a:ext cx="8686800" cy="6001643"/>
          </a:xfrm>
        </p:spPr>
        <p:txBody>
          <a:bodyPr/>
          <a:lstStyle/>
          <a:p>
            <a:r>
              <a:rPr lang="en-US" sz="2000" b="1" u="sng" dirty="0" smtClean="0"/>
              <a:t>Descriptive analysis- </a:t>
            </a:r>
            <a:r>
              <a:rPr lang="en-US" sz="2000" b="1" dirty="0" smtClean="0"/>
              <a:t>in </a:t>
            </a:r>
            <a:r>
              <a:rPr lang="en-US" sz="2000" b="1" dirty="0" smtClean="0"/>
              <a:t>descriptive </a:t>
            </a:r>
            <a:r>
              <a:rPr lang="en-US" sz="2000" b="1" dirty="0" smtClean="0"/>
              <a:t>analysis we tries to  workout  various measures that  illustrates the  size and  shape of  distribution  along with  the study  of measuring  relationship  between  two or more </a:t>
            </a:r>
            <a:r>
              <a:rPr lang="en-US" sz="2000" b="1" dirty="0" smtClean="0"/>
              <a:t>variables. It </a:t>
            </a:r>
            <a:r>
              <a:rPr lang="en-US" sz="2000" b="1" dirty="0" smtClean="0"/>
              <a:t>consists of two type s of  analysis.</a:t>
            </a:r>
          </a:p>
          <a:p>
            <a:r>
              <a:rPr lang="en-US" sz="2000" b="1" dirty="0" smtClean="0"/>
              <a:t>1  </a:t>
            </a:r>
            <a:r>
              <a:rPr lang="en-US" sz="2000" b="1" dirty="0" err="1" smtClean="0"/>
              <a:t>Uni</a:t>
            </a:r>
            <a:r>
              <a:rPr lang="en-US" sz="2000" b="1" dirty="0" smtClean="0"/>
              <a:t> dimensional  analysis- averages, dispersion, </a:t>
            </a:r>
            <a:r>
              <a:rPr lang="en-US" sz="2000" b="1" dirty="0" err="1" smtClean="0"/>
              <a:t>skewness</a:t>
            </a:r>
            <a:r>
              <a:rPr lang="en-US" sz="2000" b="1" dirty="0" smtClean="0"/>
              <a:t> and </a:t>
            </a:r>
            <a:r>
              <a:rPr lang="en-US" sz="2000" b="1" dirty="0" smtClean="0"/>
              <a:t>kurtosis.</a:t>
            </a:r>
          </a:p>
          <a:p>
            <a:pPr marL="342900" indent="-342900">
              <a:buAutoNum type="arabicPlain" startAt="2"/>
            </a:pPr>
            <a:r>
              <a:rPr lang="en-US" sz="2000" b="1" dirty="0" smtClean="0"/>
              <a:t>Bi </a:t>
            </a:r>
            <a:r>
              <a:rPr lang="en-US" sz="2000" b="1" dirty="0" err="1" smtClean="0"/>
              <a:t>variate</a:t>
            </a:r>
            <a:r>
              <a:rPr lang="en-US" sz="2000" b="1" dirty="0" smtClean="0"/>
              <a:t> analysis</a:t>
            </a:r>
          </a:p>
          <a:p>
            <a:pPr marL="342900" indent="-342900"/>
            <a:r>
              <a:rPr lang="en-US" sz="2000" b="1" dirty="0" smtClean="0"/>
              <a:t>    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correlation analysis</a:t>
            </a:r>
          </a:p>
          <a:p>
            <a:pPr marL="342900" indent="-342900"/>
            <a:r>
              <a:rPr lang="en-US" sz="2000" b="1" dirty="0" smtClean="0"/>
              <a:t>     ii regression analysis</a:t>
            </a:r>
          </a:p>
          <a:p>
            <a:pPr marL="342900" indent="-342900"/>
            <a:r>
              <a:rPr lang="en-US" sz="2000" b="1" dirty="0" smtClean="0"/>
              <a:t>     iii multivariate analysis</a:t>
            </a:r>
          </a:p>
          <a:p>
            <a:pPr marL="342900" indent="-342900"/>
            <a:r>
              <a:rPr lang="en-US" sz="2000" b="1" dirty="0" smtClean="0"/>
              <a:t>                  1    multiple regression analysis</a:t>
            </a:r>
          </a:p>
          <a:p>
            <a:pPr marL="342900" indent="-342900"/>
            <a:r>
              <a:rPr lang="en-US" sz="2000" b="1" dirty="0" smtClean="0"/>
              <a:t>                  2    multiple  </a:t>
            </a:r>
            <a:r>
              <a:rPr lang="en-US" sz="2000" b="1" dirty="0" smtClean="0"/>
              <a:t>discriminate </a:t>
            </a:r>
            <a:r>
              <a:rPr lang="en-US" sz="2000" b="1" dirty="0" smtClean="0"/>
              <a:t>analysis</a:t>
            </a:r>
          </a:p>
          <a:p>
            <a:pPr marL="342900" indent="-342900"/>
            <a:r>
              <a:rPr lang="en-US" sz="2000" b="1" dirty="0" smtClean="0"/>
              <a:t>                  3    multivariate analysis of variance</a:t>
            </a:r>
          </a:p>
          <a:p>
            <a:pPr marL="342900" indent="-342900"/>
            <a:r>
              <a:rPr lang="en-US" sz="2000" b="1" dirty="0" smtClean="0"/>
              <a:t>      iv  factor analysis</a:t>
            </a:r>
          </a:p>
          <a:p>
            <a:pPr marL="342900" indent="-342900"/>
            <a:r>
              <a:rPr lang="en-US" sz="2000" b="1" dirty="0" smtClean="0"/>
              <a:t>      v   canonical analysis</a:t>
            </a:r>
          </a:p>
          <a:p>
            <a:r>
              <a:rPr lang="en-US" sz="2000" b="1" dirty="0" smtClean="0"/>
              <a:t>      vi   other methods – proportions, ratios, and  percentages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69332"/>
          </a:xfrm>
        </p:spPr>
        <p:txBody>
          <a:bodyPr/>
          <a:lstStyle/>
          <a:p>
            <a:r>
              <a:rPr lang="en-US" dirty="0" smtClean="0"/>
              <a:t>Inferential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685800" y="1295400"/>
            <a:ext cx="7086600" cy="5078313"/>
          </a:xfrm>
        </p:spPr>
        <p:txBody>
          <a:bodyPr/>
          <a:lstStyle/>
          <a:p>
            <a:r>
              <a:rPr lang="en-US" sz="2400" b="1" dirty="0" smtClean="0"/>
              <a:t>The purpose of sampling is to estimate  some </a:t>
            </a:r>
            <a:r>
              <a:rPr lang="en-US" sz="2400" b="1" dirty="0" smtClean="0"/>
              <a:t>characteristics </a:t>
            </a:r>
            <a:r>
              <a:rPr lang="en-US" sz="2400" b="1" dirty="0" smtClean="0"/>
              <a:t>of the population from which  the sample is selected</a:t>
            </a:r>
            <a:r>
              <a:rPr lang="en-US" sz="2400" b="1" dirty="0" smtClean="0"/>
              <a:t>. All </a:t>
            </a:r>
            <a:r>
              <a:rPr lang="en-US" sz="2400" b="1" dirty="0" smtClean="0"/>
              <a:t>most all field s the statistical  enquiry deals with  drawing of conclusions related with a population from a sample selected from it.</a:t>
            </a:r>
          </a:p>
          <a:p>
            <a:r>
              <a:rPr lang="en-US" sz="2400" b="1" smtClean="0"/>
              <a:t>Statistical </a:t>
            </a:r>
            <a:r>
              <a:rPr lang="en-US" sz="2400" b="1" dirty="0" smtClean="0"/>
              <a:t>inference is the process  by which we draw  a conclusion about some measure of population on the basis of sample value.</a:t>
            </a:r>
          </a:p>
          <a:p>
            <a:r>
              <a:rPr lang="en-US" sz="2400" b="1" dirty="0" smtClean="0"/>
              <a:t>1 test of hypothesis</a:t>
            </a:r>
          </a:p>
          <a:p>
            <a:r>
              <a:rPr lang="en-US" sz="2400" b="1" dirty="0" smtClean="0"/>
              <a:t>2 estimation of population parameters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95400" y="0"/>
            <a:ext cx="6858000" cy="523240"/>
          </a:xfrm>
          <a:custGeom>
            <a:avLst/>
            <a:gdLst/>
            <a:ahLst/>
            <a:cxnLst/>
            <a:rect l="l" t="t" r="r" b="b"/>
            <a:pathLst>
              <a:path w="6858000" h="523240">
                <a:moveTo>
                  <a:pt x="0" y="522732"/>
                </a:moveTo>
                <a:lnTo>
                  <a:pt x="6858000" y="522732"/>
                </a:lnTo>
                <a:lnTo>
                  <a:pt x="6858000" y="0"/>
                </a:lnTo>
                <a:lnTo>
                  <a:pt x="0" y="0"/>
                </a:lnTo>
                <a:lnTo>
                  <a:pt x="0" y="5227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62600" y="838200"/>
            <a:ext cx="3581399" cy="3000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3571"/>
            <a:ext cx="7881620" cy="652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176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"/>
                <a:cs typeface="Arial"/>
              </a:rPr>
              <a:t>MEASURES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10" dirty="0">
                <a:latin typeface="Arial"/>
                <a:cs typeface="Arial"/>
              </a:rPr>
              <a:t>CENTRAL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TENDENCY</a:t>
            </a:r>
            <a:endParaRPr sz="2800">
              <a:latin typeface="Arial"/>
              <a:cs typeface="Arial"/>
            </a:endParaRPr>
          </a:p>
          <a:p>
            <a:pPr marL="12700" marR="2755900">
              <a:lnSpc>
                <a:spcPct val="100000"/>
              </a:lnSpc>
              <a:spcBef>
                <a:spcPts val="264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latin typeface="Arial"/>
                <a:cs typeface="Arial"/>
              </a:rPr>
              <a:t>What is a measure of central  tendency?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"/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latin typeface="Arial"/>
                <a:cs typeface="Arial"/>
              </a:rPr>
              <a:t>Measures of Central</a:t>
            </a:r>
            <a:r>
              <a:rPr sz="2800" b="1" spc="40" dirty="0">
                <a:latin typeface="Arial"/>
                <a:cs typeface="Arial"/>
              </a:rPr>
              <a:t> </a:t>
            </a:r>
            <a:r>
              <a:rPr sz="2800" b="1" spc="-30" dirty="0">
                <a:latin typeface="Arial"/>
                <a:cs typeface="Arial"/>
              </a:rPr>
              <a:t>Tendency</a:t>
            </a:r>
            <a:endParaRPr sz="2800">
              <a:latin typeface="Arial"/>
              <a:cs typeface="Arial"/>
            </a:endParaRPr>
          </a:p>
          <a:p>
            <a:pPr marL="594360" lvl="1" indent="-124460">
              <a:lnSpc>
                <a:spcPct val="100000"/>
              </a:lnSpc>
              <a:spcBef>
                <a:spcPts val="165"/>
              </a:spcBef>
              <a:buSzPct val="96428"/>
              <a:buFont typeface="Arial"/>
              <a:buChar char="•"/>
              <a:tabLst>
                <a:tab pos="594995" algn="l"/>
              </a:tabLst>
            </a:pPr>
            <a:r>
              <a:rPr sz="2800" b="1" spc="-5" dirty="0">
                <a:latin typeface="Arial"/>
                <a:cs typeface="Arial"/>
              </a:rPr>
              <a:t>Mode</a:t>
            </a:r>
            <a:endParaRPr sz="2800">
              <a:latin typeface="Arial"/>
              <a:cs typeface="Arial"/>
            </a:endParaRPr>
          </a:p>
          <a:p>
            <a:pPr marL="594360" lvl="1" indent="-124460">
              <a:lnSpc>
                <a:spcPct val="100000"/>
              </a:lnSpc>
              <a:spcBef>
                <a:spcPts val="170"/>
              </a:spcBef>
              <a:buSzPct val="96428"/>
              <a:buFont typeface="Arial"/>
              <a:buChar char="•"/>
              <a:tabLst>
                <a:tab pos="594995" algn="l"/>
              </a:tabLst>
            </a:pPr>
            <a:r>
              <a:rPr sz="2800" b="1" spc="-5" dirty="0">
                <a:latin typeface="Arial"/>
                <a:cs typeface="Arial"/>
              </a:rPr>
              <a:t>Median</a:t>
            </a:r>
            <a:endParaRPr sz="2800">
              <a:latin typeface="Arial"/>
              <a:cs typeface="Arial"/>
            </a:endParaRPr>
          </a:p>
          <a:p>
            <a:pPr marL="594360" lvl="1" indent="-124460">
              <a:lnSpc>
                <a:spcPct val="100000"/>
              </a:lnSpc>
              <a:spcBef>
                <a:spcPts val="170"/>
              </a:spcBef>
              <a:buSzPct val="96428"/>
              <a:buFont typeface="Arial"/>
              <a:buChar char="•"/>
              <a:tabLst>
                <a:tab pos="594995" algn="l"/>
              </a:tabLst>
            </a:pPr>
            <a:r>
              <a:rPr sz="2800" b="1" spc="-5" dirty="0">
                <a:latin typeface="Arial"/>
                <a:cs typeface="Arial"/>
              </a:rPr>
              <a:t>Mean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95275" indent="-282575">
              <a:lnSpc>
                <a:spcPct val="100000"/>
              </a:lnSpc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latin typeface="Arial"/>
                <a:cs typeface="Arial"/>
              </a:rPr>
              <a:t>Shape of the</a:t>
            </a:r>
            <a:r>
              <a:rPr sz="2800" b="1" spc="4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Distribution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3200">
              <a:latin typeface="Times New Roman"/>
              <a:cs typeface="Times New Roman"/>
            </a:endParaRPr>
          </a:p>
          <a:p>
            <a:pPr marL="12700" marR="2680335">
              <a:lnSpc>
                <a:spcPct val="100000"/>
              </a:lnSpc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latin typeface="Arial"/>
                <a:cs typeface="Arial"/>
              </a:rPr>
              <a:t>Considerations for Choosing  an Appropriate Measure of  Central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30" dirty="0">
                <a:latin typeface="Arial"/>
                <a:cs typeface="Arial"/>
              </a:rPr>
              <a:t>Tendency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0823" y="408178"/>
            <a:ext cx="76015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25" dirty="0">
                <a:latin typeface="Trebuchet MS"/>
                <a:cs typeface="Trebuchet MS"/>
              </a:rPr>
              <a:t>What </a:t>
            </a:r>
            <a:r>
              <a:rPr sz="3600" spc="-155" dirty="0">
                <a:latin typeface="Trebuchet MS"/>
                <a:cs typeface="Trebuchet MS"/>
              </a:rPr>
              <a:t>is </a:t>
            </a:r>
            <a:r>
              <a:rPr sz="3600" spc="-145" dirty="0">
                <a:latin typeface="Trebuchet MS"/>
                <a:cs typeface="Trebuchet MS"/>
              </a:rPr>
              <a:t>a </a:t>
            </a:r>
            <a:r>
              <a:rPr sz="3600" spc="-210" dirty="0">
                <a:latin typeface="Trebuchet MS"/>
                <a:cs typeface="Trebuchet MS"/>
              </a:rPr>
              <a:t>measure </a:t>
            </a:r>
            <a:r>
              <a:rPr sz="3600" spc="-155" dirty="0">
                <a:latin typeface="Trebuchet MS"/>
                <a:cs typeface="Trebuchet MS"/>
              </a:rPr>
              <a:t>of </a:t>
            </a:r>
            <a:r>
              <a:rPr sz="3600" spc="-235" dirty="0">
                <a:latin typeface="Trebuchet MS"/>
                <a:cs typeface="Trebuchet MS"/>
              </a:rPr>
              <a:t>Central</a:t>
            </a:r>
            <a:r>
              <a:rPr sz="3600" spc="-835" dirty="0">
                <a:latin typeface="Trebuchet MS"/>
                <a:cs typeface="Trebuchet MS"/>
              </a:rPr>
              <a:t> </a:t>
            </a:r>
            <a:r>
              <a:rPr sz="3600" spc="-260" dirty="0">
                <a:latin typeface="Trebuchet MS"/>
                <a:cs typeface="Trebuchet MS"/>
              </a:rPr>
              <a:t>Tendency?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1000" y="1219200"/>
            <a:ext cx="8345714" cy="525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1950" y="1200150"/>
            <a:ext cx="8420100" cy="5295900"/>
          </a:xfrm>
          <a:custGeom>
            <a:avLst/>
            <a:gdLst/>
            <a:ahLst/>
            <a:cxnLst/>
            <a:rect l="l" t="t" r="r" b="b"/>
            <a:pathLst>
              <a:path w="8420100" h="5295900">
                <a:moveTo>
                  <a:pt x="0" y="5295900"/>
                </a:moveTo>
                <a:lnTo>
                  <a:pt x="8420100" y="5295900"/>
                </a:lnTo>
                <a:lnTo>
                  <a:pt x="8420100" y="0"/>
                </a:lnTo>
                <a:lnTo>
                  <a:pt x="0" y="0"/>
                </a:lnTo>
                <a:lnTo>
                  <a:pt x="0" y="52959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35253"/>
            <a:ext cx="898842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916305" algn="l"/>
                <a:tab pos="1506220" algn="l"/>
                <a:tab pos="2760980" algn="l"/>
                <a:tab pos="3830320" algn="l"/>
                <a:tab pos="4959985" algn="l"/>
                <a:tab pos="5380990" algn="l"/>
                <a:tab pos="6298565" algn="l"/>
                <a:tab pos="6734175" algn="l"/>
                <a:tab pos="7143115" algn="l"/>
                <a:tab pos="7648575" algn="l"/>
                <a:tab pos="8549640" algn="l"/>
              </a:tabLst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MEAN	</a:t>
            </a:r>
            <a:r>
              <a:rPr sz="2000" dirty="0">
                <a:latin typeface="Arial"/>
                <a:cs typeface="Arial"/>
              </a:rPr>
              <a:t>The	arit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metic	a</a:t>
            </a:r>
            <a:r>
              <a:rPr sz="2000" spc="-2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er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ge	obtai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ed	by	adding	up	all	the	scores	and  dividing by the </a:t>
            </a: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number of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scores.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201" y="2113454"/>
            <a:ext cx="1156970" cy="0"/>
          </a:xfrm>
          <a:custGeom>
            <a:avLst/>
            <a:gdLst/>
            <a:ahLst/>
            <a:cxnLst/>
            <a:rect l="l" t="t" r="r" b="b"/>
            <a:pathLst>
              <a:path w="1156970">
                <a:moveTo>
                  <a:pt x="0" y="0"/>
                </a:moveTo>
                <a:lnTo>
                  <a:pt x="1156381" y="0"/>
                </a:lnTo>
              </a:path>
            </a:pathLst>
          </a:custGeom>
          <a:ln w="103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2053664"/>
            <a:ext cx="8988425" cy="439991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R="96520" algn="ctr">
              <a:lnSpc>
                <a:spcPct val="100000"/>
              </a:lnSpc>
              <a:spcBef>
                <a:spcPts val="515"/>
              </a:spcBef>
            </a:pPr>
            <a:r>
              <a:rPr sz="2000" i="1" spc="1525" dirty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spcBef>
                <a:spcPts val="420"/>
              </a:spcBef>
            </a:pPr>
            <a:r>
              <a:rPr sz="2000" b="1" dirty="0">
                <a:latin typeface="Arial"/>
                <a:cs typeface="Arial"/>
              </a:rPr>
              <a:t>Y bar” equals the sum </a:t>
            </a:r>
            <a:r>
              <a:rPr sz="2000" b="1" spc="-5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all the scores, </a:t>
            </a:r>
            <a:r>
              <a:rPr sz="2000" b="1" spc="-114" dirty="0">
                <a:latin typeface="Arial"/>
                <a:cs typeface="Arial"/>
              </a:rPr>
              <a:t>Y, </a:t>
            </a:r>
            <a:r>
              <a:rPr sz="2000" b="1" spc="-5" dirty="0">
                <a:latin typeface="Arial"/>
                <a:cs typeface="Arial"/>
              </a:rPr>
              <a:t>divided </a:t>
            </a:r>
            <a:r>
              <a:rPr sz="2000" b="1" spc="5" dirty="0">
                <a:latin typeface="Arial"/>
                <a:cs typeface="Arial"/>
              </a:rPr>
              <a:t>by </a:t>
            </a:r>
            <a:r>
              <a:rPr sz="2000" b="1" dirty="0">
                <a:latin typeface="Arial"/>
                <a:cs typeface="Arial"/>
              </a:rPr>
              <a:t>the number </a:t>
            </a:r>
            <a:r>
              <a:rPr sz="2000" b="1" spc="-15" dirty="0">
                <a:latin typeface="Arial"/>
                <a:cs typeface="Arial"/>
              </a:rPr>
              <a:t>of  </a:t>
            </a:r>
            <a:r>
              <a:rPr sz="2000" b="1" dirty="0">
                <a:latin typeface="Arial"/>
                <a:cs typeface="Arial"/>
              </a:rPr>
              <a:t>scores,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MEDIAN </a:t>
            </a:r>
            <a:r>
              <a:rPr sz="2000" spc="-5" dirty="0">
                <a:latin typeface="Arial"/>
                <a:cs typeface="Arial"/>
              </a:rPr>
              <a:t>is the </a:t>
            </a:r>
            <a:r>
              <a:rPr sz="2000" dirty="0">
                <a:latin typeface="Arial"/>
                <a:cs typeface="Arial"/>
              </a:rPr>
              <a:t>value of the middle </a:t>
            </a:r>
            <a:r>
              <a:rPr sz="2000" spc="-5" dirty="0">
                <a:latin typeface="Arial"/>
                <a:cs typeface="Arial"/>
              </a:rPr>
              <a:t>item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series when </a:t>
            </a:r>
            <a:r>
              <a:rPr sz="2000" spc="-5" dirty="0">
                <a:latin typeface="Arial"/>
                <a:cs typeface="Arial"/>
              </a:rPr>
              <a:t>it is </a:t>
            </a:r>
            <a:r>
              <a:rPr sz="2000" dirty="0">
                <a:latin typeface="Arial"/>
                <a:cs typeface="Arial"/>
              </a:rPr>
              <a:t>arranged </a:t>
            </a:r>
            <a:r>
              <a:rPr sz="2000" spc="-5" dirty="0">
                <a:latin typeface="Arial"/>
                <a:cs typeface="Arial"/>
              </a:rPr>
              <a:t>in  </a:t>
            </a:r>
            <a:r>
              <a:rPr sz="2000" dirty="0">
                <a:latin typeface="Arial"/>
                <a:cs typeface="Arial"/>
              </a:rPr>
              <a:t>ascending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dirty="0">
                <a:latin typeface="Arial"/>
                <a:cs typeface="Arial"/>
              </a:rPr>
              <a:t>descending </a:t>
            </a:r>
            <a:r>
              <a:rPr sz="2000" spc="-5" dirty="0">
                <a:latin typeface="Arial"/>
                <a:cs typeface="Arial"/>
              </a:rPr>
              <a:t>order </a:t>
            </a:r>
            <a:r>
              <a:rPr sz="2000" dirty="0">
                <a:latin typeface="Arial"/>
                <a:cs typeface="Arial"/>
              </a:rPr>
              <a:t>of magnitude.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divides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series into </a:t>
            </a:r>
            <a:r>
              <a:rPr sz="2000" spc="-5" dirty="0">
                <a:latin typeface="Arial"/>
                <a:cs typeface="Arial"/>
              </a:rPr>
              <a:t>two  </a:t>
            </a:r>
            <a:r>
              <a:rPr sz="2000" dirty="0">
                <a:latin typeface="Arial"/>
                <a:cs typeface="Arial"/>
              </a:rPr>
              <a:t>halves; </a:t>
            </a:r>
            <a:r>
              <a:rPr sz="2000" spc="-5" dirty="0">
                <a:latin typeface="Arial"/>
                <a:cs typeface="Arial"/>
              </a:rPr>
              <a:t>in one </a:t>
            </a:r>
            <a:r>
              <a:rPr sz="2000" dirty="0">
                <a:latin typeface="Arial"/>
                <a:cs typeface="Arial"/>
              </a:rPr>
              <a:t>half all </a:t>
            </a:r>
            <a:r>
              <a:rPr sz="2000" spc="-5" dirty="0">
                <a:latin typeface="Arial"/>
                <a:cs typeface="Arial"/>
              </a:rPr>
              <a:t>items </a:t>
            </a:r>
            <a:r>
              <a:rPr sz="2000" dirty="0">
                <a:latin typeface="Arial"/>
                <a:cs typeface="Arial"/>
              </a:rPr>
              <a:t>are </a:t>
            </a:r>
            <a:r>
              <a:rPr sz="2000" spc="-5" dirty="0">
                <a:latin typeface="Arial"/>
                <a:cs typeface="Arial"/>
              </a:rPr>
              <a:t>less </a:t>
            </a:r>
            <a:r>
              <a:rPr sz="2000" spc="-10" dirty="0">
                <a:latin typeface="Arial"/>
                <a:cs typeface="Arial"/>
              </a:rPr>
              <a:t>than </a:t>
            </a:r>
            <a:r>
              <a:rPr sz="2000" spc="-5" dirty="0">
                <a:latin typeface="Arial"/>
                <a:cs typeface="Arial"/>
              </a:rPr>
              <a:t>median, whereas in the </a:t>
            </a:r>
            <a:r>
              <a:rPr sz="2000" dirty="0">
                <a:latin typeface="Arial"/>
                <a:cs typeface="Arial"/>
              </a:rPr>
              <a:t>other half all  items have values higher than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median.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THE MODE- </a:t>
            </a:r>
            <a:r>
              <a:rPr sz="2000" b="1" spc="-5" dirty="0">
                <a:latin typeface="Arial"/>
                <a:cs typeface="Arial"/>
              </a:rPr>
              <a:t>Mode </a:t>
            </a:r>
            <a:r>
              <a:rPr sz="2000" spc="-1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the most commonly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frequently occurring </a:t>
            </a:r>
            <a:r>
              <a:rPr sz="2000" dirty="0">
                <a:latin typeface="Arial"/>
                <a:cs typeface="Arial"/>
              </a:rPr>
              <a:t>value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a  series. The mode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a distribution </a:t>
            </a:r>
            <a:r>
              <a:rPr sz="2000" spc="-1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that item around which </a:t>
            </a:r>
            <a:r>
              <a:rPr sz="2000" spc="-10" dirty="0">
                <a:latin typeface="Arial"/>
                <a:cs typeface="Arial"/>
              </a:rPr>
              <a:t>there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maximum  </a:t>
            </a:r>
            <a:r>
              <a:rPr sz="2000" dirty="0">
                <a:latin typeface="Arial"/>
                <a:cs typeface="Arial"/>
              </a:rPr>
              <a:t>concentration.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Mode is a positional average and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not </a:t>
            </a:r>
            <a:r>
              <a:rPr sz="2000" spc="-5" dirty="0">
                <a:latin typeface="Arial"/>
                <a:cs typeface="Arial"/>
              </a:rPr>
              <a:t>affected </a:t>
            </a:r>
            <a:r>
              <a:rPr sz="2000" dirty="0">
                <a:latin typeface="Arial"/>
                <a:cs typeface="Arial"/>
              </a:rPr>
              <a:t>by the values of extreme</a:t>
            </a:r>
            <a:r>
              <a:rPr sz="2000" spc="-2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items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76259" y="1409809"/>
            <a:ext cx="9436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0" spc="4042" baseline="-8333" dirty="0">
                <a:latin typeface="Symbol"/>
                <a:cs typeface="Symbol"/>
              </a:rPr>
              <a:t></a:t>
            </a:r>
            <a:r>
              <a:rPr sz="2000" b="0" i="1" spc="1270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7005" y="1469076"/>
            <a:ext cx="826135" cy="770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">
              <a:lnSpc>
                <a:spcPts val="3535"/>
              </a:lnSpc>
              <a:spcBef>
                <a:spcPts val="100"/>
              </a:spcBef>
              <a:tabLst>
                <a:tab pos="566420" algn="l"/>
              </a:tabLst>
            </a:pPr>
            <a:r>
              <a:rPr sz="3000" u="sng" spc="8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ts val="2335"/>
              </a:lnSpc>
              <a:tabLst>
                <a:tab pos="513715" algn="l"/>
              </a:tabLst>
            </a:pPr>
            <a:r>
              <a:rPr sz="2000" i="1" spc="1270" dirty="0">
                <a:latin typeface="Times New Roman"/>
                <a:cs typeface="Times New Roman"/>
              </a:rPr>
              <a:t>Y	</a:t>
            </a:r>
            <a:r>
              <a:rPr sz="2000" spc="1255" dirty="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8229600" cy="2862322"/>
          </a:xfrm>
        </p:spPr>
        <p:txBody>
          <a:bodyPr/>
          <a:lstStyle/>
          <a:p>
            <a:pPr marL="457200" indent="-457200"/>
            <a:r>
              <a:rPr lang="en-US" sz="2400" b="1" dirty="0" smtClean="0"/>
              <a:t>9.  Sociometry : a sociometric  measure assess the attractions (or repulsions) within a given group. The basic technique involves asking all group members to identify specific persons within the group they would prefer ( or would not prefer) to have as partners in a given activity.</a:t>
            </a:r>
          </a:p>
          <a:p>
            <a:pPr marL="457200" indent="-457200"/>
            <a:r>
              <a:rPr lang="en-US" sz="2400" b="1" dirty="0" smtClean="0"/>
              <a:t>10. Focus group discussion</a:t>
            </a:r>
          </a:p>
          <a:p>
            <a:pPr marL="457200" indent="-457200"/>
            <a:r>
              <a:rPr lang="en-US" sz="2400" b="1" dirty="0" smtClean="0"/>
              <a:t>11. Content analysis.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304800"/>
            <a:ext cx="8534400" cy="632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5750" y="285750"/>
            <a:ext cx="8572500" cy="6362700"/>
          </a:xfrm>
          <a:custGeom>
            <a:avLst/>
            <a:gdLst/>
            <a:ahLst/>
            <a:cxnLst/>
            <a:rect l="l" t="t" r="r" b="b"/>
            <a:pathLst>
              <a:path w="8572500" h="6362700">
                <a:moveTo>
                  <a:pt x="0" y="6362700"/>
                </a:moveTo>
                <a:lnTo>
                  <a:pt x="8572500" y="6362700"/>
                </a:lnTo>
                <a:lnTo>
                  <a:pt x="8572500" y="0"/>
                </a:lnTo>
                <a:lnTo>
                  <a:pt x="0" y="0"/>
                </a:lnTo>
                <a:lnTo>
                  <a:pt x="0" y="63627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381000"/>
            <a:ext cx="8610600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7198" y="25400"/>
            <a:ext cx="4222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MEASURES </a:t>
            </a:r>
            <a:r>
              <a:rPr dirty="0"/>
              <a:t>OF</a:t>
            </a:r>
            <a:r>
              <a:rPr spc="-40" dirty="0"/>
              <a:t> </a:t>
            </a:r>
            <a:r>
              <a:rPr spc="-5" dirty="0"/>
              <a:t>DISPERSION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484378"/>
            <a:ext cx="876046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Important measures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dispersion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are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buFont typeface="Wingdings"/>
              <a:buChar char=""/>
              <a:tabLst>
                <a:tab pos="279400" algn="l"/>
              </a:tabLst>
            </a:pPr>
            <a:r>
              <a:rPr sz="1800" spc="-5" dirty="0">
                <a:latin typeface="Arial"/>
                <a:cs typeface="Arial"/>
              </a:rPr>
              <a:t>Range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"/>
            </a:pPr>
            <a:endParaRPr sz="1850">
              <a:latin typeface="Times New Roman"/>
              <a:cs typeface="Times New Roman"/>
            </a:endParaRPr>
          </a:p>
          <a:p>
            <a:pPr marL="216535" indent="-203835">
              <a:lnSpc>
                <a:spcPct val="100000"/>
              </a:lnSpc>
              <a:buSzPct val="94444"/>
              <a:buFont typeface="Wingdings"/>
              <a:buChar char=""/>
              <a:tabLst>
                <a:tab pos="217170" algn="l"/>
              </a:tabLst>
            </a:pPr>
            <a:r>
              <a:rPr sz="1800" spc="-5" dirty="0">
                <a:latin typeface="Arial"/>
                <a:cs typeface="Arial"/>
              </a:rPr>
              <a:t>Mean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Deviation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"/>
            </a:pPr>
            <a:endParaRPr sz="1850">
              <a:latin typeface="Times New Roman"/>
              <a:cs typeface="Times New Roman"/>
            </a:endParaRPr>
          </a:p>
          <a:p>
            <a:pPr marL="216535" indent="-203835">
              <a:lnSpc>
                <a:spcPct val="100000"/>
              </a:lnSpc>
              <a:buSzPct val="94444"/>
              <a:buFont typeface="Wingdings"/>
              <a:buChar char=""/>
              <a:tabLst>
                <a:tab pos="217170" algn="l"/>
              </a:tabLst>
            </a:pPr>
            <a:r>
              <a:rPr sz="1800" spc="-5" dirty="0">
                <a:latin typeface="Arial"/>
                <a:cs typeface="Arial"/>
              </a:rPr>
              <a:t>Standard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Deviation.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"/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Font typeface="Wingdings"/>
              <a:buChar char=""/>
              <a:tabLst>
                <a:tab pos="279400" algn="l"/>
                <a:tab pos="2926715" algn="l"/>
              </a:tabLst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RANGE 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5" dirty="0">
                <a:latin typeface="Arial"/>
                <a:cs typeface="Arial"/>
              </a:rPr>
              <a:t>simplest	possible </a:t>
            </a:r>
            <a:r>
              <a:rPr sz="1800" dirty="0">
                <a:latin typeface="Arial"/>
                <a:cs typeface="Arial"/>
              </a:rPr>
              <a:t>measure </a:t>
            </a:r>
            <a:r>
              <a:rPr sz="1800" spc="-5" dirty="0">
                <a:latin typeface="Arial"/>
                <a:cs typeface="Arial"/>
              </a:rPr>
              <a:t>of dispersion and is defined as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10" dirty="0">
                <a:latin typeface="Arial"/>
                <a:cs typeface="Arial"/>
              </a:rPr>
              <a:t>difference between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values of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extreme </a:t>
            </a:r>
            <a:r>
              <a:rPr sz="1800" dirty="0">
                <a:latin typeface="Arial"/>
                <a:cs typeface="Arial"/>
              </a:rPr>
              <a:t>items </a:t>
            </a:r>
            <a:r>
              <a:rPr sz="1800" spc="-5" dirty="0">
                <a:latin typeface="Arial"/>
                <a:cs typeface="Arial"/>
              </a:rPr>
              <a:t>of a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series.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Thus,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Range=Highest </a:t>
            </a:r>
            <a:r>
              <a:rPr sz="1800" b="1" spc="-10" dirty="0">
                <a:latin typeface="Arial"/>
                <a:cs typeface="Arial"/>
              </a:rPr>
              <a:t>value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an item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5" dirty="0">
                <a:latin typeface="Arial"/>
                <a:cs typeface="Arial"/>
              </a:rPr>
              <a:t>a series </a:t>
            </a:r>
            <a:r>
              <a:rPr sz="1800" b="1" dirty="0">
                <a:latin typeface="Arial"/>
                <a:cs typeface="Arial"/>
              </a:rPr>
              <a:t>- Lowest </a:t>
            </a:r>
            <a:r>
              <a:rPr sz="1800" b="1" spc="-10" dirty="0">
                <a:latin typeface="Arial"/>
                <a:cs typeface="Arial"/>
              </a:rPr>
              <a:t>value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an item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1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series.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980687"/>
            <a:ext cx="9144000" cy="2877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462280"/>
          </a:xfrm>
          <a:custGeom>
            <a:avLst/>
            <a:gdLst/>
            <a:ahLst/>
            <a:cxnLst/>
            <a:rect l="l" t="t" r="r" b="b"/>
            <a:pathLst>
              <a:path w="9144000" h="462280">
                <a:moveTo>
                  <a:pt x="0" y="461772"/>
                </a:moveTo>
                <a:lnTo>
                  <a:pt x="9144000" y="461772"/>
                </a:lnTo>
                <a:lnTo>
                  <a:pt x="9144000" y="0"/>
                </a:lnTo>
                <a:lnTo>
                  <a:pt x="0" y="0"/>
                </a:lnTo>
                <a:lnTo>
                  <a:pt x="0" y="461772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MEASURE </a:t>
            </a:r>
            <a:r>
              <a:rPr dirty="0"/>
              <a:t>OF</a:t>
            </a:r>
            <a:r>
              <a:rPr spc="-50" dirty="0"/>
              <a:t> </a:t>
            </a:r>
            <a:r>
              <a:rPr spc="-5" dirty="0"/>
              <a:t>SKEWNESS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85798"/>
            <a:ext cx="9144000" cy="6172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0808" y="0"/>
            <a:ext cx="7188708" cy="58837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31364" y="2889504"/>
            <a:ext cx="4221480" cy="915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05879" y="2919602"/>
            <a:ext cx="4073558" cy="767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89910" y="2903601"/>
            <a:ext cx="4105529" cy="7994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7924800" cy="58547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429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270"/>
              </a:spcBef>
            </a:pPr>
            <a:r>
              <a:rPr sz="3200" dirty="0"/>
              <a:t>PROCESSING AND </a:t>
            </a:r>
            <a:r>
              <a:rPr sz="3200" spc="-35" dirty="0"/>
              <a:t>ANALYSIS </a:t>
            </a:r>
            <a:r>
              <a:rPr sz="3200" dirty="0"/>
              <a:t>OF</a:t>
            </a:r>
            <a:r>
              <a:rPr sz="3200" spc="-265" dirty="0"/>
              <a:t> </a:t>
            </a:r>
            <a:r>
              <a:rPr sz="3200" spc="-120" dirty="0"/>
              <a:t>DATA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3657600" y="1545420"/>
            <a:ext cx="5267324" cy="4658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0095" y="1447800"/>
            <a:ext cx="3137408" cy="510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12/6/2014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85" dirty="0"/>
              <a:t>ITFT </a:t>
            </a:r>
            <a:r>
              <a:rPr spc="-75" dirty="0"/>
              <a:t>COLLEGE</a:t>
            </a:r>
            <a:r>
              <a:rPr spc="-130" dirty="0"/>
              <a:t> </a:t>
            </a:r>
            <a:r>
              <a:rPr spc="-35" dirty="0"/>
              <a:t>CHANDIGARH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8382000" cy="2243376"/>
          </a:xfrm>
        </p:spPr>
        <p:txBody>
          <a:bodyPr/>
          <a:lstStyle/>
          <a:p>
            <a:r>
              <a:rPr lang="en-US" dirty="0" smtClean="0"/>
              <a:t>After collecting data ,it has to be processed. Data processing involves classification and summarization of data in order to make them amenable for analysis.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304800" y="2362201"/>
            <a:ext cx="8610600" cy="3962400"/>
          </a:xfrm>
        </p:spPr>
        <p:txBody>
          <a:bodyPr/>
          <a:lstStyle/>
          <a:p>
            <a:r>
              <a:rPr lang="en-US" sz="3200" b="1" dirty="0" smtClean="0"/>
              <a:t>THERE ARE FOUR IMPORTANT STAGES IN THE PROCESSING OF  DATA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pPr marL="342900" indent="-342900">
              <a:buAutoNum type="arabicPlain"/>
            </a:pPr>
            <a:r>
              <a:rPr lang="en-US" sz="2400" b="1" dirty="0" smtClean="0"/>
              <a:t>EDITING</a:t>
            </a:r>
          </a:p>
          <a:p>
            <a:pPr marL="342900" indent="-342900">
              <a:buAutoNum type="arabicPlain"/>
            </a:pPr>
            <a:r>
              <a:rPr lang="en-US" sz="2400" b="1" dirty="0" smtClean="0"/>
              <a:t>CODING</a:t>
            </a:r>
          </a:p>
          <a:p>
            <a:pPr marL="342900" indent="-342900">
              <a:buAutoNum type="arabicPlain"/>
            </a:pPr>
            <a:r>
              <a:rPr lang="en-US" sz="2400" b="1" dirty="0" smtClean="0"/>
              <a:t>CLASSIFICATION</a:t>
            </a:r>
          </a:p>
          <a:p>
            <a:pPr marL="342900" indent="-342900">
              <a:buAutoNum type="arabicPlain"/>
            </a:pPr>
            <a:r>
              <a:rPr lang="en-US" sz="2400" b="1" dirty="0" smtClean="0"/>
              <a:t> TABULATION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4533645" cy="762000"/>
          </a:xfrm>
        </p:spPr>
        <p:txBody>
          <a:bodyPr/>
          <a:lstStyle/>
          <a:p>
            <a:pPr algn="ctr"/>
            <a:r>
              <a:rPr lang="en-US" dirty="0" smtClean="0"/>
              <a:t>EDITING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3447098"/>
          </a:xfrm>
        </p:spPr>
        <p:txBody>
          <a:bodyPr/>
          <a:lstStyle/>
          <a:p>
            <a:r>
              <a:rPr lang="en-US" sz="3200" b="1" dirty="0" smtClean="0"/>
              <a:t>It is the process of examining the data  collected in questionnaires or schedules  to detect the errors and omissions and to correct these  as far as possible.</a:t>
            </a:r>
          </a:p>
          <a:p>
            <a:r>
              <a:rPr lang="en-US" sz="3200" b="1" dirty="0" smtClean="0"/>
              <a:t>There are two stages in editing</a:t>
            </a:r>
          </a:p>
          <a:p>
            <a:r>
              <a:rPr lang="en-US" sz="3200" b="1" dirty="0" smtClean="0"/>
              <a:t>1 field editing</a:t>
            </a:r>
          </a:p>
          <a:p>
            <a:r>
              <a:rPr lang="en-US" sz="3200" b="1" dirty="0" smtClean="0"/>
              <a:t>2 central editing</a:t>
            </a:r>
            <a:endParaRPr lang="en-US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xfrm>
            <a:off x="535940" y="6465214"/>
            <a:ext cx="68706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55"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253695"/>
            <a:ext cx="8988425" cy="5879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FIELD</a:t>
            </a:r>
            <a:r>
              <a:rPr sz="24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EDITING</a:t>
            </a:r>
            <a:endParaRPr sz="240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5"/>
              </a:spcBef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400" spc="-5" dirty="0">
                <a:latin typeface="Arial"/>
                <a:cs typeface="Arial"/>
              </a:rPr>
              <a:t>Field editing consists in </a:t>
            </a:r>
            <a:r>
              <a:rPr sz="2400" dirty="0">
                <a:latin typeface="Arial"/>
                <a:cs typeface="Arial"/>
              </a:rPr>
              <a:t>the review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reporting </a:t>
            </a:r>
            <a:r>
              <a:rPr sz="2400" dirty="0">
                <a:latin typeface="Arial"/>
                <a:cs typeface="Arial"/>
              </a:rPr>
              <a:t>forms </a:t>
            </a:r>
            <a:r>
              <a:rPr sz="2400" spc="-5" dirty="0">
                <a:latin typeface="Arial"/>
                <a:cs typeface="Arial"/>
              </a:rPr>
              <a:t>by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investigator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completing </a:t>
            </a:r>
            <a:r>
              <a:rPr sz="2400" dirty="0">
                <a:latin typeface="Arial"/>
                <a:cs typeface="Arial"/>
              </a:rPr>
              <a:t>(translating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dirty="0">
                <a:latin typeface="Arial"/>
                <a:cs typeface="Arial"/>
              </a:rPr>
              <a:t>rewriting) </a:t>
            </a:r>
            <a:r>
              <a:rPr sz="2400" spc="-5" dirty="0">
                <a:latin typeface="Arial"/>
                <a:cs typeface="Arial"/>
              </a:rPr>
              <a:t>what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latter  has </a:t>
            </a:r>
            <a:r>
              <a:rPr sz="2400" dirty="0">
                <a:latin typeface="Arial"/>
                <a:cs typeface="Arial"/>
              </a:rPr>
              <a:t>written </a:t>
            </a:r>
            <a:r>
              <a:rPr sz="2400" spc="-5" dirty="0">
                <a:latin typeface="Arial"/>
                <a:cs typeface="Arial"/>
              </a:rPr>
              <a:t>in abbreviated and/or in </a:t>
            </a:r>
            <a:r>
              <a:rPr sz="2400" dirty="0">
                <a:latin typeface="Arial"/>
                <a:cs typeface="Arial"/>
              </a:rPr>
              <a:t>illegible form </a:t>
            </a:r>
            <a:r>
              <a:rPr sz="2400" spc="-1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time </a:t>
            </a:r>
            <a:r>
              <a:rPr sz="2400" spc="-15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recording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respondents’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responses.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2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type </a:t>
            </a:r>
            <a:r>
              <a:rPr sz="2400" spc="-5" dirty="0">
                <a:latin typeface="Arial"/>
                <a:cs typeface="Arial"/>
              </a:rPr>
              <a:t>of editing is necessary in view of </a:t>
            </a:r>
            <a:r>
              <a:rPr sz="2400" dirty="0">
                <a:latin typeface="Arial"/>
                <a:cs typeface="Arial"/>
              </a:rPr>
              <a:t>the fact that  </a:t>
            </a:r>
            <a:r>
              <a:rPr sz="2400" spc="-5" dirty="0">
                <a:latin typeface="Arial"/>
                <a:cs typeface="Arial"/>
              </a:rPr>
              <a:t>individual writing </a:t>
            </a:r>
            <a:r>
              <a:rPr sz="2400" dirty="0">
                <a:latin typeface="Arial"/>
                <a:cs typeface="Arial"/>
              </a:rPr>
              <a:t>styles </a:t>
            </a:r>
            <a:r>
              <a:rPr sz="2400" spc="-5" dirty="0">
                <a:latin typeface="Arial"/>
                <a:cs typeface="Arial"/>
              </a:rPr>
              <a:t>often can be </a:t>
            </a:r>
            <a:r>
              <a:rPr sz="2400" spc="-10" dirty="0">
                <a:latin typeface="Arial"/>
                <a:cs typeface="Arial"/>
              </a:rPr>
              <a:t>difficult </a:t>
            </a:r>
            <a:r>
              <a:rPr sz="2400" spc="-5" dirty="0">
                <a:latin typeface="Arial"/>
                <a:cs typeface="Arial"/>
              </a:rPr>
              <a:t>for others to</a:t>
            </a:r>
            <a:r>
              <a:rPr sz="2400" spc="18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decipher.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1619885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CENTRAL	EDITING</a:t>
            </a:r>
            <a:endParaRPr sz="24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buSzPct val="95833"/>
              <a:buFont typeface="Wingdings"/>
              <a:buChar char=""/>
              <a:tabLst>
                <a:tab pos="285115" algn="l"/>
              </a:tabLst>
            </a:pPr>
            <a:r>
              <a:rPr sz="2400" spc="-5" dirty="0">
                <a:latin typeface="Arial"/>
                <a:cs typeface="Arial"/>
              </a:rPr>
              <a:t>Central editing </a:t>
            </a:r>
            <a:r>
              <a:rPr sz="2400" dirty="0">
                <a:latin typeface="Arial"/>
                <a:cs typeface="Arial"/>
              </a:rPr>
              <a:t>should take place </a:t>
            </a:r>
            <a:r>
              <a:rPr sz="2400" spc="-5" dirty="0">
                <a:latin typeface="Arial"/>
                <a:cs typeface="Arial"/>
              </a:rPr>
              <a:t>when </a:t>
            </a:r>
            <a:r>
              <a:rPr sz="2400" dirty="0">
                <a:latin typeface="Arial"/>
                <a:cs typeface="Arial"/>
              </a:rPr>
              <a:t>all forms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dirty="0">
                <a:latin typeface="Arial"/>
                <a:cs typeface="Arial"/>
              </a:rPr>
              <a:t>schedules  </a:t>
            </a:r>
            <a:r>
              <a:rPr sz="2400" spc="-5" dirty="0">
                <a:latin typeface="Arial"/>
                <a:cs typeface="Arial"/>
              </a:rPr>
              <a:t>have been completed and </a:t>
            </a:r>
            <a:r>
              <a:rPr sz="2400" dirty="0">
                <a:latin typeface="Arial"/>
                <a:cs typeface="Arial"/>
              </a:rPr>
              <a:t>returned to the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office.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25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buSzPct val="95833"/>
              <a:buFont typeface="Wingdings"/>
              <a:buChar char=""/>
              <a:tabLst>
                <a:tab pos="363220" algn="l"/>
              </a:tabLst>
            </a:pPr>
            <a:r>
              <a:rPr sz="2400" spc="-5" dirty="0">
                <a:latin typeface="Arial"/>
                <a:cs typeface="Arial"/>
              </a:rPr>
              <a:t>This </a:t>
            </a:r>
            <a:r>
              <a:rPr sz="2400" dirty="0">
                <a:latin typeface="Arial"/>
                <a:cs typeface="Arial"/>
              </a:rPr>
              <a:t>type </a:t>
            </a:r>
            <a:r>
              <a:rPr sz="2400" spc="-5" dirty="0">
                <a:latin typeface="Arial"/>
                <a:cs typeface="Arial"/>
              </a:rPr>
              <a:t>of editing implies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all </a:t>
            </a:r>
            <a:r>
              <a:rPr sz="2400" dirty="0">
                <a:latin typeface="Arial"/>
                <a:cs typeface="Arial"/>
              </a:rPr>
              <a:t>forms </a:t>
            </a:r>
            <a:r>
              <a:rPr sz="2400" spc="-5" dirty="0">
                <a:latin typeface="Arial"/>
                <a:cs typeface="Arial"/>
              </a:rPr>
              <a:t>should get a </a:t>
            </a:r>
            <a:r>
              <a:rPr sz="2400" dirty="0">
                <a:latin typeface="Arial"/>
                <a:cs typeface="Arial"/>
              </a:rPr>
              <a:t>thorough  </a:t>
            </a:r>
            <a:r>
              <a:rPr sz="2400" spc="-5" dirty="0">
                <a:latin typeface="Arial"/>
                <a:cs typeface="Arial"/>
              </a:rPr>
              <a:t>editing by a single editor in a small </a:t>
            </a:r>
            <a:r>
              <a:rPr sz="2400" dirty="0">
                <a:latin typeface="Arial"/>
                <a:cs typeface="Arial"/>
              </a:rPr>
              <a:t>study </a:t>
            </a:r>
            <a:r>
              <a:rPr sz="2400" spc="-5" dirty="0">
                <a:latin typeface="Arial"/>
                <a:cs typeface="Arial"/>
              </a:rPr>
              <a:t>and by a </a:t>
            </a:r>
            <a:r>
              <a:rPr sz="2400" dirty="0">
                <a:latin typeface="Arial"/>
                <a:cs typeface="Arial"/>
              </a:rPr>
              <a:t>team </a:t>
            </a:r>
            <a:r>
              <a:rPr sz="2400" spc="-5" dirty="0">
                <a:latin typeface="Arial"/>
                <a:cs typeface="Arial"/>
              </a:rPr>
              <a:t>of editors  in case of a large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inquiry.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19700" y="1295400"/>
            <a:ext cx="3924299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8361" y="25400"/>
            <a:ext cx="1599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FF0000"/>
                </a:solidFill>
              </a:rPr>
              <a:t>2)</a:t>
            </a:r>
            <a:r>
              <a:rPr spc="-6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CODING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xfrm>
            <a:off x="535940" y="6465214"/>
            <a:ext cx="68706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 smtClean="0"/>
              <a:t>1</a:t>
            </a:r>
            <a:endParaRPr spc="-5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691890" y="6465214"/>
            <a:ext cx="17621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35" dirty="0"/>
          </a:p>
        </p:txBody>
      </p:sp>
      <p:sp>
        <p:nvSpPr>
          <p:cNvPr id="4" name="object 4"/>
          <p:cNvSpPr txBox="1"/>
          <p:nvPr/>
        </p:nvSpPr>
        <p:spPr>
          <a:xfrm>
            <a:off x="78739" y="633730"/>
            <a:ext cx="5025390" cy="5819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200"/>
              </a:lnSpc>
              <a:spcBef>
                <a:spcPts val="100"/>
              </a:spcBef>
              <a:buSzPct val="90000"/>
              <a:buFont typeface="Wingdings"/>
              <a:buChar char=""/>
              <a:tabLst>
                <a:tab pos="267335" algn="l"/>
              </a:tabLst>
            </a:pPr>
            <a:r>
              <a:rPr sz="2000" dirty="0">
                <a:latin typeface="Arial"/>
                <a:cs typeface="Arial"/>
              </a:rPr>
              <a:t>Coding </a:t>
            </a:r>
            <a:r>
              <a:rPr sz="2000" spc="-5" dirty="0">
                <a:latin typeface="Arial"/>
                <a:cs typeface="Arial"/>
              </a:rPr>
              <a:t>refers to the process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assigning  numerals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other </a:t>
            </a:r>
            <a:r>
              <a:rPr sz="2000" dirty="0">
                <a:latin typeface="Arial"/>
                <a:cs typeface="Arial"/>
              </a:rPr>
              <a:t>symbols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answers </a:t>
            </a:r>
            <a:r>
              <a:rPr sz="2000" spc="-10" dirty="0">
                <a:latin typeface="Arial"/>
                <a:cs typeface="Arial"/>
              </a:rPr>
              <a:t>so  </a:t>
            </a:r>
            <a:r>
              <a:rPr sz="2000" dirty="0">
                <a:latin typeface="Arial"/>
                <a:cs typeface="Arial"/>
              </a:rPr>
              <a:t>that </a:t>
            </a:r>
            <a:r>
              <a:rPr sz="2000" spc="-5" dirty="0">
                <a:latin typeface="Arial"/>
                <a:cs typeface="Arial"/>
              </a:rPr>
              <a:t>responses </a:t>
            </a:r>
            <a:r>
              <a:rPr sz="2000" dirty="0">
                <a:latin typeface="Arial"/>
                <a:cs typeface="Arial"/>
              </a:rPr>
              <a:t>can </a:t>
            </a:r>
            <a:r>
              <a:rPr sz="2000" spc="-10" dirty="0">
                <a:latin typeface="Arial"/>
                <a:cs typeface="Arial"/>
              </a:rPr>
              <a:t>be </a:t>
            </a:r>
            <a:r>
              <a:rPr sz="2000" dirty="0">
                <a:latin typeface="Arial"/>
                <a:cs typeface="Arial"/>
              </a:rPr>
              <a:t>put into a limited  number of categories or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classes.</a:t>
            </a:r>
          </a:p>
          <a:p>
            <a:pPr>
              <a:lnSpc>
                <a:spcPct val="100000"/>
              </a:lnSpc>
              <a:spcBef>
                <a:spcPts val="40"/>
              </a:spcBef>
              <a:buChar char=""/>
            </a:pPr>
            <a:endParaRPr sz="2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09880" algn="l"/>
              </a:tabLst>
            </a:pPr>
            <a:r>
              <a:rPr sz="2000" dirty="0">
                <a:latin typeface="Arial"/>
                <a:cs typeface="Arial"/>
              </a:rPr>
              <a:t>Coding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necessary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efficient </a:t>
            </a:r>
            <a:r>
              <a:rPr sz="2000" dirty="0">
                <a:latin typeface="Arial"/>
                <a:cs typeface="Arial"/>
              </a:rPr>
              <a:t>analysis  and </a:t>
            </a:r>
            <a:r>
              <a:rPr sz="2000" spc="-5" dirty="0">
                <a:latin typeface="Arial"/>
                <a:cs typeface="Arial"/>
              </a:rPr>
              <a:t>through it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several </a:t>
            </a:r>
            <a:r>
              <a:rPr sz="2000" dirty="0">
                <a:latin typeface="Arial"/>
                <a:cs typeface="Arial"/>
              </a:rPr>
              <a:t>replies </a:t>
            </a:r>
            <a:r>
              <a:rPr sz="2000" spc="-5" dirty="0">
                <a:latin typeface="Arial"/>
                <a:cs typeface="Arial"/>
              </a:rPr>
              <a:t>may </a:t>
            </a:r>
            <a:r>
              <a:rPr sz="2000" dirty="0">
                <a:latin typeface="Arial"/>
                <a:cs typeface="Arial"/>
              </a:rPr>
              <a:t>be  reduced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a small </a:t>
            </a:r>
            <a:r>
              <a:rPr sz="2000" spc="-5" dirty="0">
                <a:latin typeface="Arial"/>
                <a:cs typeface="Arial"/>
              </a:rPr>
              <a:t>number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classes which  </a:t>
            </a:r>
            <a:r>
              <a:rPr sz="2000" dirty="0">
                <a:latin typeface="Arial"/>
                <a:cs typeface="Arial"/>
              </a:rPr>
              <a:t>contain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critical </a:t>
            </a:r>
            <a:r>
              <a:rPr sz="2000" spc="-5" dirty="0">
                <a:latin typeface="Arial"/>
                <a:cs typeface="Arial"/>
              </a:rPr>
              <a:t>information </a:t>
            </a:r>
            <a:r>
              <a:rPr sz="2000" dirty="0">
                <a:latin typeface="Arial"/>
                <a:cs typeface="Arial"/>
              </a:rPr>
              <a:t>required </a:t>
            </a:r>
            <a:r>
              <a:rPr sz="2000" spc="-5" dirty="0"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analysis.</a:t>
            </a:r>
          </a:p>
          <a:p>
            <a:pPr>
              <a:lnSpc>
                <a:spcPct val="100000"/>
              </a:lnSpc>
              <a:spcBef>
                <a:spcPts val="40"/>
              </a:spcBef>
              <a:buChar char=""/>
            </a:pPr>
            <a:endParaRPr sz="2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09880" algn="l"/>
              </a:tabLst>
            </a:pPr>
            <a:r>
              <a:rPr sz="2000" dirty="0">
                <a:latin typeface="Arial"/>
                <a:cs typeface="Arial"/>
              </a:rPr>
              <a:t>Coding decisions should usually be </a:t>
            </a:r>
            <a:r>
              <a:rPr sz="2000" spc="-5" dirty="0">
                <a:latin typeface="Arial"/>
                <a:cs typeface="Arial"/>
              </a:rPr>
              <a:t>taken  </a:t>
            </a:r>
            <a:r>
              <a:rPr sz="2000" dirty="0">
                <a:latin typeface="Arial"/>
                <a:cs typeface="Arial"/>
              </a:rPr>
              <a:t>at the designing stage of the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questionnaire.</a:t>
            </a:r>
          </a:p>
          <a:p>
            <a:pPr>
              <a:lnSpc>
                <a:spcPct val="100000"/>
              </a:lnSpc>
              <a:spcBef>
                <a:spcPts val="45"/>
              </a:spcBef>
              <a:buChar char=""/>
            </a:pPr>
            <a:endParaRPr sz="2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Font typeface="Wingdings"/>
              <a:buChar char=""/>
              <a:tabLst>
                <a:tab pos="309880" algn="l"/>
              </a:tabLst>
            </a:pPr>
            <a:r>
              <a:rPr sz="2000" spc="-5" dirty="0">
                <a:latin typeface="Arial"/>
                <a:cs typeface="Arial"/>
              </a:rPr>
              <a:t>It makes it </a:t>
            </a:r>
            <a:r>
              <a:rPr sz="2000" dirty="0">
                <a:latin typeface="Arial"/>
                <a:cs typeface="Arial"/>
              </a:rPr>
              <a:t>possible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precode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quesistionnaire choices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which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turn </a:t>
            </a:r>
            <a:r>
              <a:rPr sz="2000" spc="-5" dirty="0">
                <a:latin typeface="Arial"/>
                <a:cs typeface="Arial"/>
              </a:rPr>
              <a:t>is  </a:t>
            </a:r>
            <a:r>
              <a:rPr sz="2000" dirty="0">
                <a:latin typeface="Arial"/>
                <a:cs typeface="Arial"/>
              </a:rPr>
              <a:t>helpful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computer </a:t>
            </a:r>
            <a:r>
              <a:rPr sz="2000" dirty="0">
                <a:latin typeface="Arial"/>
                <a:cs typeface="Arial"/>
              </a:rPr>
              <a:t>tabulation </a:t>
            </a:r>
            <a:r>
              <a:rPr sz="2000" spc="-10" dirty="0">
                <a:latin typeface="Arial"/>
                <a:cs typeface="Arial"/>
              </a:rPr>
              <a:t>as </a:t>
            </a:r>
            <a:r>
              <a:rPr sz="2000" spc="-5" dirty="0">
                <a:latin typeface="Arial"/>
                <a:cs typeface="Arial"/>
              </a:rPr>
              <a:t>one </a:t>
            </a:r>
            <a:r>
              <a:rPr sz="2000" dirty="0">
                <a:latin typeface="Arial"/>
                <a:cs typeface="Arial"/>
              </a:rPr>
              <a:t>can  </a:t>
            </a:r>
            <a:r>
              <a:rPr sz="2000" spc="-5" dirty="0">
                <a:latin typeface="Arial"/>
                <a:cs typeface="Arial"/>
              </a:rPr>
              <a:t>straight forward </a:t>
            </a:r>
            <a:r>
              <a:rPr sz="2000" dirty="0">
                <a:latin typeface="Arial"/>
                <a:cs typeface="Arial"/>
              </a:rPr>
              <a:t>key punch </a:t>
            </a:r>
            <a:r>
              <a:rPr sz="2000" spc="-5" dirty="0">
                <a:latin typeface="Arial"/>
                <a:cs typeface="Arial"/>
              </a:rPr>
              <a:t>from the </a:t>
            </a:r>
            <a:r>
              <a:rPr sz="2000" dirty="0">
                <a:latin typeface="Arial"/>
                <a:cs typeface="Arial"/>
              </a:rPr>
              <a:t>original  questionnaires.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1442" y="25399"/>
            <a:ext cx="2440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</a:rPr>
              <a:t>3)</a:t>
            </a:r>
            <a:r>
              <a:rPr sz="2000" spc="-60" dirty="0">
                <a:solidFill>
                  <a:srgbClr val="FF0000"/>
                </a:solidFill>
              </a:rPr>
              <a:t> </a:t>
            </a:r>
            <a:r>
              <a:rPr sz="2000" spc="-10" dirty="0">
                <a:solidFill>
                  <a:srgbClr val="FF0000"/>
                </a:solidFill>
              </a:rPr>
              <a:t>CLASSIFICATION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78739" y="559053"/>
            <a:ext cx="609219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95250">
              <a:lnSpc>
                <a:spcPct val="100000"/>
              </a:lnSpc>
              <a:spcBef>
                <a:spcPts val="105"/>
              </a:spcBef>
              <a:buSzPct val="95000"/>
              <a:buFont typeface="Wingdings"/>
              <a:buChar char=""/>
              <a:tabLst>
                <a:tab pos="240665" algn="l"/>
              </a:tabLst>
            </a:pPr>
            <a:r>
              <a:rPr sz="2000" dirty="0">
                <a:latin typeface="Arial"/>
                <a:cs typeface="Arial"/>
              </a:rPr>
              <a:t>Classification of data which happens to be the  process of arranging data in groups or classes on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basis of common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characteristics.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"/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SzPct val="95000"/>
              <a:buFont typeface="Wingdings"/>
              <a:buChar char=""/>
              <a:tabLst>
                <a:tab pos="309880" algn="l"/>
              </a:tabLst>
            </a:pPr>
            <a:r>
              <a:rPr sz="2000" dirty="0">
                <a:latin typeface="Arial"/>
                <a:cs typeface="Arial"/>
              </a:rPr>
              <a:t>Data having a </a:t>
            </a:r>
            <a:r>
              <a:rPr sz="2000" spc="-5" dirty="0">
                <a:latin typeface="Arial"/>
                <a:cs typeface="Arial"/>
              </a:rPr>
              <a:t>common characteristic </a:t>
            </a:r>
            <a:r>
              <a:rPr sz="2000" spc="-10" dirty="0">
                <a:latin typeface="Arial"/>
                <a:cs typeface="Arial"/>
              </a:rPr>
              <a:t>are </a:t>
            </a:r>
            <a:r>
              <a:rPr sz="2000" dirty="0">
                <a:latin typeface="Arial"/>
                <a:cs typeface="Arial"/>
              </a:rPr>
              <a:t>placed in  one class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this way the </a:t>
            </a:r>
            <a:r>
              <a:rPr sz="2000" spc="-5" dirty="0">
                <a:latin typeface="Arial"/>
                <a:cs typeface="Arial"/>
              </a:rPr>
              <a:t>entire data get </a:t>
            </a:r>
            <a:r>
              <a:rPr sz="2000" dirty="0">
                <a:latin typeface="Arial"/>
                <a:cs typeface="Arial"/>
              </a:rPr>
              <a:t>divided  into a number of groups or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classes.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2997835"/>
            <a:ext cx="37668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9880" indent="-297180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09880" algn="l"/>
              </a:tabLst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TYPES OF</a:t>
            </a:r>
            <a:r>
              <a:rPr sz="20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CLASSIFICATION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09746" y="2971637"/>
            <a:ext cx="1372870" cy="172720"/>
          </a:xfrm>
          <a:custGeom>
            <a:avLst/>
            <a:gdLst/>
            <a:ahLst/>
            <a:cxnLst/>
            <a:rect l="l" t="t" r="r" b="b"/>
            <a:pathLst>
              <a:path w="1372870" h="172719">
                <a:moveTo>
                  <a:pt x="1263539" y="64138"/>
                </a:moveTo>
                <a:lnTo>
                  <a:pt x="0" y="134274"/>
                </a:lnTo>
                <a:lnTo>
                  <a:pt x="2031" y="172374"/>
                </a:lnTo>
                <a:lnTo>
                  <a:pt x="1265613" y="102122"/>
                </a:lnTo>
                <a:lnTo>
                  <a:pt x="1297158" y="81309"/>
                </a:lnTo>
                <a:lnTo>
                  <a:pt x="1263539" y="64138"/>
                </a:lnTo>
                <a:close/>
              </a:path>
              <a:path w="1372870" h="172719">
                <a:moveTo>
                  <a:pt x="1339675" y="60233"/>
                </a:moveTo>
                <a:lnTo>
                  <a:pt x="1333880" y="60233"/>
                </a:lnTo>
                <a:lnTo>
                  <a:pt x="1336039" y="98206"/>
                </a:lnTo>
                <a:lnTo>
                  <a:pt x="1265613" y="102122"/>
                </a:lnTo>
                <a:lnTo>
                  <a:pt x="1213992" y="136179"/>
                </a:lnTo>
                <a:lnTo>
                  <a:pt x="1208641" y="141539"/>
                </a:lnTo>
                <a:lnTo>
                  <a:pt x="1205849" y="148292"/>
                </a:lnTo>
                <a:lnTo>
                  <a:pt x="1205795" y="155592"/>
                </a:lnTo>
                <a:lnTo>
                  <a:pt x="1208658" y="162595"/>
                </a:lnTo>
                <a:lnTo>
                  <a:pt x="1213947" y="167949"/>
                </a:lnTo>
                <a:lnTo>
                  <a:pt x="1220676" y="170755"/>
                </a:lnTo>
                <a:lnTo>
                  <a:pt x="1228000" y="170846"/>
                </a:lnTo>
                <a:lnTo>
                  <a:pt x="1235075" y="168056"/>
                </a:lnTo>
                <a:lnTo>
                  <a:pt x="1372742" y="77124"/>
                </a:lnTo>
                <a:lnTo>
                  <a:pt x="1339675" y="60233"/>
                </a:lnTo>
                <a:close/>
              </a:path>
              <a:path w="1372870" h="172719">
                <a:moveTo>
                  <a:pt x="1297158" y="81309"/>
                </a:moveTo>
                <a:lnTo>
                  <a:pt x="1265613" y="102122"/>
                </a:lnTo>
                <a:lnTo>
                  <a:pt x="1336039" y="98206"/>
                </a:lnTo>
                <a:lnTo>
                  <a:pt x="1335924" y="96174"/>
                </a:lnTo>
                <a:lnTo>
                  <a:pt x="1326261" y="96174"/>
                </a:lnTo>
                <a:lnTo>
                  <a:pt x="1297158" y="81309"/>
                </a:lnTo>
                <a:close/>
              </a:path>
              <a:path w="1372870" h="172719">
                <a:moveTo>
                  <a:pt x="1324482" y="63281"/>
                </a:moveTo>
                <a:lnTo>
                  <a:pt x="1297158" y="81309"/>
                </a:lnTo>
                <a:lnTo>
                  <a:pt x="1326261" y="96174"/>
                </a:lnTo>
                <a:lnTo>
                  <a:pt x="1324482" y="63281"/>
                </a:lnTo>
                <a:close/>
              </a:path>
              <a:path w="1372870" h="172719">
                <a:moveTo>
                  <a:pt x="1334054" y="63281"/>
                </a:moveTo>
                <a:lnTo>
                  <a:pt x="1324482" y="63281"/>
                </a:lnTo>
                <a:lnTo>
                  <a:pt x="1326261" y="96174"/>
                </a:lnTo>
                <a:lnTo>
                  <a:pt x="1335924" y="96174"/>
                </a:lnTo>
                <a:lnTo>
                  <a:pt x="1334054" y="63281"/>
                </a:lnTo>
                <a:close/>
              </a:path>
              <a:path w="1372870" h="172719">
                <a:moveTo>
                  <a:pt x="1333880" y="60233"/>
                </a:moveTo>
                <a:lnTo>
                  <a:pt x="1263539" y="64138"/>
                </a:lnTo>
                <a:lnTo>
                  <a:pt x="1297158" y="81309"/>
                </a:lnTo>
                <a:lnTo>
                  <a:pt x="1324482" y="63281"/>
                </a:lnTo>
                <a:lnTo>
                  <a:pt x="1334054" y="63281"/>
                </a:lnTo>
                <a:lnTo>
                  <a:pt x="1333880" y="60233"/>
                </a:lnTo>
                <a:close/>
              </a:path>
              <a:path w="1372870" h="172719">
                <a:moveTo>
                  <a:pt x="1218509" y="0"/>
                </a:moveTo>
                <a:lnTo>
                  <a:pt x="1211262" y="861"/>
                </a:lnTo>
                <a:lnTo>
                  <a:pt x="1204872" y="4389"/>
                </a:lnTo>
                <a:lnTo>
                  <a:pt x="1200150" y="10322"/>
                </a:lnTo>
                <a:lnTo>
                  <a:pt x="1198100" y="17617"/>
                </a:lnTo>
                <a:lnTo>
                  <a:pt x="1198991" y="24864"/>
                </a:lnTo>
                <a:lnTo>
                  <a:pt x="1202525" y="31253"/>
                </a:lnTo>
                <a:lnTo>
                  <a:pt x="1208404" y="35976"/>
                </a:lnTo>
                <a:lnTo>
                  <a:pt x="1263539" y="64138"/>
                </a:lnTo>
                <a:lnTo>
                  <a:pt x="1333880" y="60233"/>
                </a:lnTo>
                <a:lnTo>
                  <a:pt x="1339675" y="60233"/>
                </a:lnTo>
                <a:lnTo>
                  <a:pt x="1225803" y="2067"/>
                </a:lnTo>
                <a:lnTo>
                  <a:pt x="121850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01109" y="3108579"/>
            <a:ext cx="1305560" cy="778510"/>
          </a:xfrm>
          <a:custGeom>
            <a:avLst/>
            <a:gdLst/>
            <a:ahLst/>
            <a:cxnLst/>
            <a:rect l="l" t="t" r="r" b="b"/>
            <a:pathLst>
              <a:path w="1305560" h="778510">
                <a:moveTo>
                  <a:pt x="1140332" y="739775"/>
                </a:moveTo>
                <a:lnTo>
                  <a:pt x="1132889" y="741195"/>
                </a:lnTo>
                <a:lnTo>
                  <a:pt x="1126791" y="745236"/>
                </a:lnTo>
                <a:lnTo>
                  <a:pt x="1122670" y="751276"/>
                </a:lnTo>
                <a:lnTo>
                  <a:pt x="1121155" y="758698"/>
                </a:lnTo>
                <a:lnTo>
                  <a:pt x="1122650" y="766123"/>
                </a:lnTo>
                <a:lnTo>
                  <a:pt x="1126728" y="772191"/>
                </a:lnTo>
                <a:lnTo>
                  <a:pt x="1132782" y="776307"/>
                </a:lnTo>
                <a:lnTo>
                  <a:pt x="1140205" y="777875"/>
                </a:lnTo>
                <a:lnTo>
                  <a:pt x="1305178" y="778383"/>
                </a:lnTo>
                <a:lnTo>
                  <a:pt x="1303681" y="775716"/>
                </a:lnTo>
                <a:lnTo>
                  <a:pt x="1262888" y="775716"/>
                </a:lnTo>
                <a:lnTo>
                  <a:pt x="1202096" y="739952"/>
                </a:lnTo>
                <a:lnTo>
                  <a:pt x="1140332" y="739775"/>
                </a:lnTo>
                <a:close/>
              </a:path>
              <a:path w="1305560" h="778510">
                <a:moveTo>
                  <a:pt x="1202096" y="739952"/>
                </a:moveTo>
                <a:lnTo>
                  <a:pt x="1262888" y="775716"/>
                </a:lnTo>
                <a:lnTo>
                  <a:pt x="1267061" y="768604"/>
                </a:lnTo>
                <a:lnTo>
                  <a:pt x="1255902" y="768604"/>
                </a:lnTo>
                <a:lnTo>
                  <a:pt x="1239920" y="740061"/>
                </a:lnTo>
                <a:lnTo>
                  <a:pt x="1202096" y="739952"/>
                </a:lnTo>
                <a:close/>
              </a:path>
              <a:path w="1305560" h="778510">
                <a:moveTo>
                  <a:pt x="1205690" y="624901"/>
                </a:moveTo>
                <a:lnTo>
                  <a:pt x="1198499" y="627253"/>
                </a:lnTo>
                <a:lnTo>
                  <a:pt x="1192778" y="632158"/>
                </a:lnTo>
                <a:lnTo>
                  <a:pt x="1189497" y="638683"/>
                </a:lnTo>
                <a:lnTo>
                  <a:pt x="1188908" y="645969"/>
                </a:lnTo>
                <a:lnTo>
                  <a:pt x="1191260" y="653161"/>
                </a:lnTo>
                <a:lnTo>
                  <a:pt x="1221465" y="707104"/>
                </a:lnTo>
                <a:lnTo>
                  <a:pt x="1282191" y="742823"/>
                </a:lnTo>
                <a:lnTo>
                  <a:pt x="1262888" y="775716"/>
                </a:lnTo>
                <a:lnTo>
                  <a:pt x="1303681" y="775716"/>
                </a:lnTo>
                <a:lnTo>
                  <a:pt x="1224406" y="634492"/>
                </a:lnTo>
                <a:lnTo>
                  <a:pt x="1219501" y="628771"/>
                </a:lnTo>
                <a:lnTo>
                  <a:pt x="1212977" y="625490"/>
                </a:lnTo>
                <a:lnTo>
                  <a:pt x="1205690" y="624901"/>
                </a:lnTo>
                <a:close/>
              </a:path>
              <a:path w="1305560" h="778510">
                <a:moveTo>
                  <a:pt x="1239920" y="740061"/>
                </a:moveTo>
                <a:lnTo>
                  <a:pt x="1255902" y="768604"/>
                </a:lnTo>
                <a:lnTo>
                  <a:pt x="1272666" y="740156"/>
                </a:lnTo>
                <a:lnTo>
                  <a:pt x="1239920" y="740061"/>
                </a:lnTo>
                <a:close/>
              </a:path>
              <a:path w="1305560" h="778510">
                <a:moveTo>
                  <a:pt x="1221465" y="707104"/>
                </a:moveTo>
                <a:lnTo>
                  <a:pt x="1239920" y="740061"/>
                </a:lnTo>
                <a:lnTo>
                  <a:pt x="1272666" y="740156"/>
                </a:lnTo>
                <a:lnTo>
                  <a:pt x="1255902" y="768604"/>
                </a:lnTo>
                <a:lnTo>
                  <a:pt x="1267061" y="768604"/>
                </a:lnTo>
                <a:lnTo>
                  <a:pt x="1282191" y="742823"/>
                </a:lnTo>
                <a:lnTo>
                  <a:pt x="1221465" y="707104"/>
                </a:lnTo>
                <a:close/>
              </a:path>
              <a:path w="1305560" h="778510">
                <a:moveTo>
                  <a:pt x="19303" y="0"/>
                </a:moveTo>
                <a:lnTo>
                  <a:pt x="0" y="32766"/>
                </a:lnTo>
                <a:lnTo>
                  <a:pt x="1202096" y="739952"/>
                </a:lnTo>
                <a:lnTo>
                  <a:pt x="1239920" y="740061"/>
                </a:lnTo>
                <a:lnTo>
                  <a:pt x="1221465" y="707104"/>
                </a:lnTo>
                <a:lnTo>
                  <a:pt x="1930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81600" y="2895600"/>
            <a:ext cx="2630805" cy="36893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800" b="1" spc="-20" dirty="0">
                <a:latin typeface="Arial"/>
                <a:cs typeface="Arial"/>
              </a:rPr>
              <a:t>ACC. TO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ATTRIBUTES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5400" y="3657600"/>
            <a:ext cx="3173095" cy="368935"/>
          </a:xfrm>
          <a:prstGeom prst="rect">
            <a:avLst/>
          </a:prstGeom>
          <a:solidFill>
            <a:srgbClr val="E6B8B8"/>
          </a:solidFill>
        </p:spPr>
        <p:txBody>
          <a:bodyPr vert="horz" wrap="square" lIns="0" tIns="342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0"/>
              </a:spcBef>
            </a:pPr>
            <a:r>
              <a:rPr sz="1800" b="1" spc="-20" dirty="0">
                <a:latin typeface="Arial"/>
                <a:cs typeface="Arial"/>
              </a:rPr>
              <a:t>ACC. TO </a:t>
            </a:r>
            <a:r>
              <a:rPr sz="1800" b="1" spc="-15" dirty="0">
                <a:latin typeface="Arial"/>
                <a:cs typeface="Arial"/>
              </a:rPr>
              <a:t>CLASS</a:t>
            </a:r>
            <a:r>
              <a:rPr sz="1800" b="1" spc="105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INTERVAL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47846" y="5773801"/>
            <a:ext cx="1454150" cy="512445"/>
          </a:xfrm>
          <a:custGeom>
            <a:avLst/>
            <a:gdLst/>
            <a:ahLst/>
            <a:cxnLst/>
            <a:rect l="l" t="t" r="r" b="b"/>
            <a:pathLst>
              <a:path w="1454150" h="512445">
                <a:moveTo>
                  <a:pt x="1344638" y="460940"/>
                </a:moveTo>
                <a:lnTo>
                  <a:pt x="1284224" y="474586"/>
                </a:lnTo>
                <a:lnTo>
                  <a:pt x="1277373" y="477676"/>
                </a:lnTo>
                <a:lnTo>
                  <a:pt x="1272381" y="482990"/>
                </a:lnTo>
                <a:lnTo>
                  <a:pt x="1269722" y="489795"/>
                </a:lnTo>
                <a:lnTo>
                  <a:pt x="1269873" y="497357"/>
                </a:lnTo>
                <a:lnTo>
                  <a:pt x="1272962" y="504259"/>
                </a:lnTo>
                <a:lnTo>
                  <a:pt x="1278302" y="509266"/>
                </a:lnTo>
                <a:lnTo>
                  <a:pt x="1285142" y="511916"/>
                </a:lnTo>
                <a:lnTo>
                  <a:pt x="1292732" y="511746"/>
                </a:lnTo>
                <a:lnTo>
                  <a:pt x="1423629" y="482168"/>
                </a:lnTo>
                <a:lnTo>
                  <a:pt x="1411858" y="482168"/>
                </a:lnTo>
                <a:lnTo>
                  <a:pt x="1344638" y="460940"/>
                </a:lnTo>
                <a:close/>
              </a:path>
              <a:path w="1454150" h="512445">
                <a:moveTo>
                  <a:pt x="1381533" y="452607"/>
                </a:moveTo>
                <a:lnTo>
                  <a:pt x="1344638" y="460940"/>
                </a:lnTo>
                <a:lnTo>
                  <a:pt x="1411858" y="482168"/>
                </a:lnTo>
                <a:lnTo>
                  <a:pt x="1413548" y="476796"/>
                </a:lnTo>
                <a:lnTo>
                  <a:pt x="1403477" y="476796"/>
                </a:lnTo>
                <a:lnTo>
                  <a:pt x="1381533" y="452607"/>
                </a:lnTo>
                <a:close/>
              </a:path>
              <a:path w="1454150" h="512445">
                <a:moveTo>
                  <a:pt x="1329547" y="346973"/>
                </a:moveTo>
                <a:lnTo>
                  <a:pt x="1322322" y="348016"/>
                </a:lnTo>
                <a:lnTo>
                  <a:pt x="1315847" y="351891"/>
                </a:lnTo>
                <a:lnTo>
                  <a:pt x="1311326" y="357984"/>
                </a:lnTo>
                <a:lnTo>
                  <a:pt x="1309592" y="365075"/>
                </a:lnTo>
                <a:lnTo>
                  <a:pt x="1310667" y="372303"/>
                </a:lnTo>
                <a:lnTo>
                  <a:pt x="1314577" y="378802"/>
                </a:lnTo>
                <a:lnTo>
                  <a:pt x="1356155" y="424634"/>
                </a:lnTo>
                <a:lnTo>
                  <a:pt x="1423289" y="445833"/>
                </a:lnTo>
                <a:lnTo>
                  <a:pt x="1411858" y="482168"/>
                </a:lnTo>
                <a:lnTo>
                  <a:pt x="1423629" y="482168"/>
                </a:lnTo>
                <a:lnTo>
                  <a:pt x="1453641" y="475386"/>
                </a:lnTo>
                <a:lnTo>
                  <a:pt x="1342770" y="353199"/>
                </a:lnTo>
                <a:lnTo>
                  <a:pt x="1336653" y="348716"/>
                </a:lnTo>
                <a:lnTo>
                  <a:pt x="1329547" y="346973"/>
                </a:lnTo>
                <a:close/>
              </a:path>
              <a:path w="1454150" h="512445">
                <a:moveTo>
                  <a:pt x="1413382" y="445414"/>
                </a:moveTo>
                <a:lnTo>
                  <a:pt x="1381533" y="452607"/>
                </a:lnTo>
                <a:lnTo>
                  <a:pt x="1403477" y="476796"/>
                </a:lnTo>
                <a:lnTo>
                  <a:pt x="1413382" y="445414"/>
                </a:lnTo>
                <a:close/>
              </a:path>
              <a:path w="1454150" h="512445">
                <a:moveTo>
                  <a:pt x="1421961" y="445414"/>
                </a:moveTo>
                <a:lnTo>
                  <a:pt x="1413382" y="445414"/>
                </a:lnTo>
                <a:lnTo>
                  <a:pt x="1403477" y="476796"/>
                </a:lnTo>
                <a:lnTo>
                  <a:pt x="1413548" y="476796"/>
                </a:lnTo>
                <a:lnTo>
                  <a:pt x="1423289" y="445833"/>
                </a:lnTo>
                <a:lnTo>
                  <a:pt x="1421961" y="445414"/>
                </a:lnTo>
                <a:close/>
              </a:path>
              <a:path w="1454150" h="512445">
                <a:moveTo>
                  <a:pt x="11429" y="0"/>
                </a:moveTo>
                <a:lnTo>
                  <a:pt x="0" y="36321"/>
                </a:lnTo>
                <a:lnTo>
                  <a:pt x="1344638" y="460940"/>
                </a:lnTo>
                <a:lnTo>
                  <a:pt x="1381533" y="452607"/>
                </a:lnTo>
                <a:lnTo>
                  <a:pt x="1356155" y="424634"/>
                </a:lnTo>
                <a:lnTo>
                  <a:pt x="11429" y="0"/>
                </a:lnTo>
                <a:close/>
              </a:path>
              <a:path w="1454150" h="512445">
                <a:moveTo>
                  <a:pt x="1356155" y="424634"/>
                </a:moveTo>
                <a:lnTo>
                  <a:pt x="1381533" y="452607"/>
                </a:lnTo>
                <a:lnTo>
                  <a:pt x="1413382" y="445414"/>
                </a:lnTo>
                <a:lnTo>
                  <a:pt x="1421961" y="445414"/>
                </a:lnTo>
                <a:lnTo>
                  <a:pt x="1356155" y="42463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52546" y="5638613"/>
            <a:ext cx="1372870" cy="172720"/>
          </a:xfrm>
          <a:custGeom>
            <a:avLst/>
            <a:gdLst/>
            <a:ahLst/>
            <a:cxnLst/>
            <a:rect l="l" t="t" r="r" b="b"/>
            <a:pathLst>
              <a:path w="1372870" h="172720">
                <a:moveTo>
                  <a:pt x="1263502" y="64128"/>
                </a:moveTo>
                <a:lnTo>
                  <a:pt x="0" y="134323"/>
                </a:lnTo>
                <a:lnTo>
                  <a:pt x="2031" y="172372"/>
                </a:lnTo>
                <a:lnTo>
                  <a:pt x="1265649" y="102166"/>
                </a:lnTo>
                <a:lnTo>
                  <a:pt x="1297198" y="81347"/>
                </a:lnTo>
                <a:lnTo>
                  <a:pt x="1263502" y="64128"/>
                </a:lnTo>
                <a:close/>
              </a:path>
              <a:path w="1372870" h="172720">
                <a:moveTo>
                  <a:pt x="1339623" y="60219"/>
                </a:moveTo>
                <a:lnTo>
                  <a:pt x="1333880" y="60219"/>
                </a:lnTo>
                <a:lnTo>
                  <a:pt x="1336039" y="98255"/>
                </a:lnTo>
                <a:lnTo>
                  <a:pt x="1265649" y="102166"/>
                </a:lnTo>
                <a:lnTo>
                  <a:pt x="1213992" y="136253"/>
                </a:lnTo>
                <a:lnTo>
                  <a:pt x="1208641" y="141591"/>
                </a:lnTo>
                <a:lnTo>
                  <a:pt x="1205849" y="148334"/>
                </a:lnTo>
                <a:lnTo>
                  <a:pt x="1205795" y="155634"/>
                </a:lnTo>
                <a:lnTo>
                  <a:pt x="1208658" y="162644"/>
                </a:lnTo>
                <a:lnTo>
                  <a:pt x="1213947" y="168011"/>
                </a:lnTo>
                <a:lnTo>
                  <a:pt x="1220676" y="170816"/>
                </a:lnTo>
                <a:lnTo>
                  <a:pt x="1228000" y="170888"/>
                </a:lnTo>
                <a:lnTo>
                  <a:pt x="1235075" y="168054"/>
                </a:lnTo>
                <a:lnTo>
                  <a:pt x="1372742" y="77148"/>
                </a:lnTo>
                <a:lnTo>
                  <a:pt x="1339623" y="60219"/>
                </a:lnTo>
                <a:close/>
              </a:path>
              <a:path w="1372870" h="172720">
                <a:moveTo>
                  <a:pt x="1297198" y="81347"/>
                </a:moveTo>
                <a:lnTo>
                  <a:pt x="1265649" y="102166"/>
                </a:lnTo>
                <a:lnTo>
                  <a:pt x="1336039" y="98255"/>
                </a:lnTo>
                <a:lnTo>
                  <a:pt x="1335923" y="96198"/>
                </a:lnTo>
                <a:lnTo>
                  <a:pt x="1326261" y="96198"/>
                </a:lnTo>
                <a:lnTo>
                  <a:pt x="1297198" y="81347"/>
                </a:lnTo>
                <a:close/>
              </a:path>
              <a:path w="1372870" h="172720">
                <a:moveTo>
                  <a:pt x="1324482" y="63343"/>
                </a:moveTo>
                <a:lnTo>
                  <a:pt x="1297198" y="81347"/>
                </a:lnTo>
                <a:lnTo>
                  <a:pt x="1326261" y="96198"/>
                </a:lnTo>
                <a:lnTo>
                  <a:pt x="1324482" y="63343"/>
                </a:lnTo>
                <a:close/>
              </a:path>
              <a:path w="1372870" h="172720">
                <a:moveTo>
                  <a:pt x="1334058" y="63343"/>
                </a:moveTo>
                <a:lnTo>
                  <a:pt x="1324482" y="63343"/>
                </a:lnTo>
                <a:lnTo>
                  <a:pt x="1326261" y="96198"/>
                </a:lnTo>
                <a:lnTo>
                  <a:pt x="1335923" y="96198"/>
                </a:lnTo>
                <a:lnTo>
                  <a:pt x="1334058" y="63343"/>
                </a:lnTo>
                <a:close/>
              </a:path>
              <a:path w="1372870" h="172720">
                <a:moveTo>
                  <a:pt x="1333880" y="60219"/>
                </a:moveTo>
                <a:lnTo>
                  <a:pt x="1263502" y="64128"/>
                </a:lnTo>
                <a:lnTo>
                  <a:pt x="1297198" y="81347"/>
                </a:lnTo>
                <a:lnTo>
                  <a:pt x="1324482" y="63343"/>
                </a:lnTo>
                <a:lnTo>
                  <a:pt x="1334058" y="63343"/>
                </a:lnTo>
                <a:lnTo>
                  <a:pt x="1333880" y="60219"/>
                </a:lnTo>
                <a:close/>
              </a:path>
              <a:path w="1372870" h="172720">
                <a:moveTo>
                  <a:pt x="1218509" y="0"/>
                </a:moveTo>
                <a:lnTo>
                  <a:pt x="1211262" y="881"/>
                </a:lnTo>
                <a:lnTo>
                  <a:pt x="1204872" y="4415"/>
                </a:lnTo>
                <a:lnTo>
                  <a:pt x="1200150" y="10333"/>
                </a:lnTo>
                <a:lnTo>
                  <a:pt x="1198100" y="17620"/>
                </a:lnTo>
                <a:lnTo>
                  <a:pt x="1198991" y="24873"/>
                </a:lnTo>
                <a:lnTo>
                  <a:pt x="1202525" y="31266"/>
                </a:lnTo>
                <a:lnTo>
                  <a:pt x="1208404" y="35974"/>
                </a:lnTo>
                <a:lnTo>
                  <a:pt x="1263502" y="64128"/>
                </a:lnTo>
                <a:lnTo>
                  <a:pt x="1333880" y="60219"/>
                </a:lnTo>
                <a:lnTo>
                  <a:pt x="1339623" y="60219"/>
                </a:lnTo>
                <a:lnTo>
                  <a:pt x="1225803" y="2040"/>
                </a:lnTo>
                <a:lnTo>
                  <a:pt x="121850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8739" y="4064889"/>
            <a:ext cx="878014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ACC. 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sz="20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ATTRIBUTES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data are classified on the basis of common characteristics which can either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  descriptive (such as </a:t>
            </a:r>
            <a:r>
              <a:rPr sz="2000" spc="-20" dirty="0">
                <a:latin typeface="Arial"/>
                <a:cs typeface="Arial"/>
              </a:rPr>
              <a:t>literacy, </a:t>
            </a:r>
            <a:r>
              <a:rPr sz="2000" dirty="0">
                <a:latin typeface="Arial"/>
                <a:cs typeface="Arial"/>
              </a:rPr>
              <a:t>sex, </a:t>
            </a:r>
            <a:r>
              <a:rPr sz="2000" spc="-20" dirty="0">
                <a:latin typeface="Arial"/>
                <a:cs typeface="Arial"/>
              </a:rPr>
              <a:t>honesty, </a:t>
            </a:r>
            <a:r>
              <a:rPr sz="2000" dirty="0">
                <a:latin typeface="Arial"/>
                <a:cs typeface="Arial"/>
              </a:rPr>
              <a:t>etc.) or numerical (such as weight,  height, income,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etc.)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737735" algn="l"/>
              </a:tabLst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ACC. 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CLASS</a:t>
            </a:r>
            <a:r>
              <a:rPr sz="20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INTERVAL	</a:t>
            </a:r>
            <a:r>
              <a:rPr sz="2000" b="1" dirty="0">
                <a:latin typeface="Arial"/>
                <a:cs typeface="Arial"/>
              </a:rPr>
              <a:t>EXCLUSIVE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TYPE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0600" y="6096000"/>
            <a:ext cx="2743200" cy="401320"/>
          </a:xfrm>
          <a:prstGeom prst="rect">
            <a:avLst/>
          </a:prstGeom>
          <a:solidFill>
            <a:srgbClr val="B8CDE4"/>
          </a:solidFill>
        </p:spPr>
        <p:txBody>
          <a:bodyPr vert="horz" wrap="square" lIns="0" tIns="393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0"/>
              </a:spcBef>
              <a:tabLst>
                <a:tab pos="1588770" algn="l"/>
              </a:tabLst>
            </a:pPr>
            <a:r>
              <a:rPr sz="2000" b="1" dirty="0">
                <a:latin typeface="Arial"/>
                <a:cs typeface="Arial"/>
              </a:rPr>
              <a:t>INCLUSIVE	</a:t>
            </a:r>
            <a:r>
              <a:rPr sz="2000" b="1" spc="-5" dirty="0">
                <a:latin typeface="Arial"/>
                <a:cs typeface="Arial"/>
              </a:rPr>
              <a:t>TYPE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xfrm>
            <a:off x="535940" y="6465214"/>
            <a:ext cx="68706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55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691890" y="6465214"/>
            <a:ext cx="17621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endParaRPr spc="-35"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25399"/>
            <a:ext cx="8845550" cy="6428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EXCLUSIVE TYPE CLASS 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INTERVALS</a:t>
            </a:r>
            <a:r>
              <a:rPr sz="2000" spc="-20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They are usually stated as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follows: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10–20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20–30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30–40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40–50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The above intervals should be read as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under: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10 and under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20 and under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30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30 and under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40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40 and under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50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An item whose value is exactly 30 would be put in </a:t>
            </a:r>
            <a:r>
              <a:rPr sz="2000" spc="5" dirty="0">
                <a:latin typeface="Arial"/>
                <a:cs typeface="Arial"/>
              </a:rPr>
              <a:t>30–40 </a:t>
            </a:r>
            <a:r>
              <a:rPr sz="2000" dirty="0">
                <a:latin typeface="Arial"/>
                <a:cs typeface="Arial"/>
              </a:rPr>
              <a:t>class interval and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  in 20–30 class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interval.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INCLUSIVE TYPE CLASS 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INTERVALS</a:t>
            </a:r>
            <a:r>
              <a:rPr sz="2000" b="1" spc="-20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They are usually stated as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follows:</a:t>
            </a:r>
          </a:p>
          <a:p>
            <a:pPr marL="12700">
              <a:lnSpc>
                <a:spcPct val="100000"/>
              </a:lnSpc>
            </a:pPr>
            <a:r>
              <a:rPr sz="2000" spc="-30" dirty="0">
                <a:latin typeface="Arial"/>
                <a:cs typeface="Arial"/>
              </a:rPr>
              <a:t>11–20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21–30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31–40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41–50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Thus, an item whose value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20 will be put in </a:t>
            </a:r>
            <a:r>
              <a:rPr sz="2000" spc="-25" dirty="0">
                <a:latin typeface="Arial"/>
                <a:cs typeface="Arial"/>
              </a:rPr>
              <a:t>11–20 </a:t>
            </a:r>
            <a:r>
              <a:rPr sz="2000" dirty="0">
                <a:latin typeface="Arial"/>
                <a:cs typeface="Arial"/>
              </a:rPr>
              <a:t>class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interval.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1279</Words>
  <Application>Microsoft Office PowerPoint</Application>
  <PresentationFormat>On-screen Show (4:3)</PresentationFormat>
  <Paragraphs>216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Methods of Collecting  primary data</vt:lpstr>
      <vt:lpstr>Slide 2</vt:lpstr>
      <vt:lpstr>PROCESSING AND ANALYSIS OF DATA</vt:lpstr>
      <vt:lpstr>After collecting data ,it has to be processed. Data processing involves classification and summarization of data in order to make them amenable for analysis. </vt:lpstr>
      <vt:lpstr>EDITING</vt:lpstr>
      <vt:lpstr>Slide 6</vt:lpstr>
      <vt:lpstr>2) CODING</vt:lpstr>
      <vt:lpstr>3) CLASSIFICATION</vt:lpstr>
      <vt:lpstr>Slide 9</vt:lpstr>
      <vt:lpstr>Slide 10</vt:lpstr>
      <vt:lpstr>Slide 11</vt:lpstr>
      <vt:lpstr>Slide 12</vt:lpstr>
      <vt:lpstr>Slide 13</vt:lpstr>
      <vt:lpstr>Analysis can be classified into two  1 Descriptive analysis. 2 Inferential analysis.</vt:lpstr>
      <vt:lpstr>Inferential analysis</vt:lpstr>
      <vt:lpstr>Slide 16</vt:lpstr>
      <vt:lpstr>What is a measure of Central Tendency?</vt:lpstr>
      <vt:lpstr>Y</vt:lpstr>
      <vt:lpstr>Slide 19</vt:lpstr>
      <vt:lpstr>Slide 20</vt:lpstr>
      <vt:lpstr>Slide 21</vt:lpstr>
      <vt:lpstr>MEASURES OF DISPERSION</vt:lpstr>
      <vt:lpstr>MEASURE OF SKEWNESS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AND ANALYSIS OF DATA</dc:title>
  <cp:lastModifiedBy>Windows User</cp:lastModifiedBy>
  <cp:revision>15</cp:revision>
  <dcterms:created xsi:type="dcterms:W3CDTF">2018-10-17T15:18:20Z</dcterms:created>
  <dcterms:modified xsi:type="dcterms:W3CDTF">2023-10-02T13:36:51Z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2018-10-17T00:00:00Z</vt:filetime>
  </property>
</Properties>
</file>